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354" r:id="rId2"/>
    <p:sldId id="275" r:id="rId3"/>
    <p:sldId id="323" r:id="rId4"/>
    <p:sldId id="324" r:id="rId5"/>
    <p:sldId id="325" r:id="rId6"/>
    <p:sldId id="343" r:id="rId7"/>
    <p:sldId id="326" r:id="rId8"/>
    <p:sldId id="342" r:id="rId9"/>
    <p:sldId id="338" r:id="rId10"/>
    <p:sldId id="339" r:id="rId11"/>
    <p:sldId id="341" r:id="rId12"/>
    <p:sldId id="355" r:id="rId13"/>
    <p:sldId id="340" r:id="rId14"/>
    <p:sldId id="344" r:id="rId15"/>
    <p:sldId id="336" r:id="rId16"/>
    <p:sldId id="337" r:id="rId17"/>
    <p:sldId id="327" r:id="rId18"/>
    <p:sldId id="329" r:id="rId19"/>
    <p:sldId id="346" r:id="rId20"/>
    <p:sldId id="347" r:id="rId21"/>
    <p:sldId id="353" r:id="rId22"/>
    <p:sldId id="352" r:id="rId23"/>
    <p:sldId id="328" r:id="rId24"/>
    <p:sldId id="348" r:id="rId25"/>
    <p:sldId id="349" r:id="rId26"/>
    <p:sldId id="350" r:id="rId27"/>
    <p:sldId id="333" r:id="rId28"/>
    <p:sldId id="334" r:id="rId29"/>
    <p:sldId id="356" r:id="rId30"/>
    <p:sldId id="357" r:id="rId31"/>
    <p:sldId id="358" r:id="rId32"/>
    <p:sldId id="335" r:id="rId33"/>
    <p:sldId id="351" r:id="rId34"/>
    <p:sldId id="25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42BBAC-91B4-45D9-8D0F-36C3EDBC64E8}">
          <p14:sldIdLst>
            <p14:sldId id="354"/>
            <p14:sldId id="275"/>
            <p14:sldId id="323"/>
            <p14:sldId id="324"/>
            <p14:sldId id="325"/>
            <p14:sldId id="343"/>
            <p14:sldId id="326"/>
            <p14:sldId id="342"/>
            <p14:sldId id="338"/>
            <p14:sldId id="339"/>
            <p14:sldId id="341"/>
            <p14:sldId id="355"/>
            <p14:sldId id="340"/>
            <p14:sldId id="344"/>
            <p14:sldId id="336"/>
            <p14:sldId id="337"/>
            <p14:sldId id="327"/>
            <p14:sldId id="329"/>
            <p14:sldId id="346"/>
            <p14:sldId id="347"/>
            <p14:sldId id="353"/>
            <p14:sldId id="352"/>
            <p14:sldId id="328"/>
            <p14:sldId id="348"/>
            <p14:sldId id="349"/>
            <p14:sldId id="350"/>
            <p14:sldId id="333"/>
            <p14:sldId id="334"/>
            <p14:sldId id="356"/>
            <p14:sldId id="357"/>
            <p14:sldId id="358"/>
            <p14:sldId id="335"/>
            <p14:sldId id="351"/>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3B7E"/>
    <a:srgbClr val="FF0066"/>
    <a:srgbClr val="66FFFF"/>
    <a:srgbClr val="3BE54B"/>
    <a:srgbClr val="B7E4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3" autoAdjust="0"/>
    <p:restoredTop sz="95256" autoAdjust="0"/>
  </p:normalViewPr>
  <p:slideViewPr>
    <p:cSldViewPr>
      <p:cViewPr>
        <p:scale>
          <a:sx n="75" d="100"/>
          <a:sy n="75" d="100"/>
        </p:scale>
        <p:origin x="-1205" y="-226"/>
      </p:cViewPr>
      <p:guideLst>
        <p:guide orient="horz" pos="2160"/>
        <p:guide pos="2880"/>
      </p:guideLst>
    </p:cSldViewPr>
  </p:slideViewPr>
  <p:notesTextViewPr>
    <p:cViewPr>
      <p:scale>
        <a:sx n="66" d="100"/>
        <a:sy n="66" d="100"/>
      </p:scale>
      <p:origin x="0" y="0"/>
    </p:cViewPr>
  </p:notesTextViewPr>
  <p:sorterViewPr>
    <p:cViewPr>
      <p:scale>
        <a:sx n="75" d="100"/>
        <a:sy n="75" d="100"/>
      </p:scale>
      <p:origin x="0" y="165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37D94-925A-4259-B820-34FDE17F3839}" type="datetimeFigureOut">
              <a:rPr lang="en-US" smtClean="0"/>
              <a:t>1/28/2018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0ED55-D0C0-4E0A-A1FE-9599E4E3594A}" type="slidenum">
              <a:rPr lang="en-US" smtClean="0"/>
              <a:t>‹#›</a:t>
            </a:fld>
            <a:endParaRPr lang="en-US" dirty="0"/>
          </a:p>
        </p:txBody>
      </p:sp>
    </p:spTree>
    <p:extLst>
      <p:ext uri="{BB962C8B-B14F-4D97-AF65-F5344CB8AC3E}">
        <p14:creationId xmlns:p14="http://schemas.microsoft.com/office/powerpoint/2010/main" val="250563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t>
            </a:r>
            <a:r>
              <a:rPr lang="en-US" dirty="0" err="1" smtClean="0"/>
              <a:t>Astleford</a:t>
            </a:r>
            <a:r>
              <a:rPr lang="en-US" dirty="0" smtClean="0"/>
              <a:t> is going to present about 15 slides right here about the true meaning of “evening” – as most people believe it is “sunset” and most people believe every</a:t>
            </a:r>
            <a:r>
              <a:rPr lang="en-US" baseline="0" dirty="0" smtClean="0"/>
              <a:t> Sabbath begins with “evening.”  So, this section will be another paradigm shift too.</a:t>
            </a:r>
            <a:endParaRPr lang="en-US" dirty="0"/>
          </a:p>
        </p:txBody>
      </p:sp>
      <p:sp>
        <p:nvSpPr>
          <p:cNvPr id="4" name="Slide Number Placeholder 3"/>
          <p:cNvSpPr>
            <a:spLocks noGrp="1"/>
          </p:cNvSpPr>
          <p:nvPr>
            <p:ph type="sldNum" sz="quarter" idx="10"/>
          </p:nvPr>
        </p:nvSpPr>
        <p:spPr/>
        <p:txBody>
          <a:bodyPr/>
          <a:lstStyle/>
          <a:p>
            <a:fld id="{0FA0ED55-D0C0-4E0A-A1FE-9599E4E3594A}" type="slidenum">
              <a:rPr lang="en-US" smtClean="0"/>
              <a:t>2</a:t>
            </a:fld>
            <a:endParaRPr lang="en-US" dirty="0"/>
          </a:p>
        </p:txBody>
      </p:sp>
    </p:spTree>
    <p:extLst>
      <p:ext uri="{BB962C8B-B14F-4D97-AF65-F5344CB8AC3E}">
        <p14:creationId xmlns:p14="http://schemas.microsoft.com/office/powerpoint/2010/main" val="30963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0ED55-D0C0-4E0A-A1FE-9599E4E3594A}" type="slidenum">
              <a:rPr lang="en-US" smtClean="0"/>
              <a:t>6</a:t>
            </a:fld>
            <a:endParaRPr lang="en-US" dirty="0"/>
          </a:p>
        </p:txBody>
      </p:sp>
    </p:spTree>
    <p:extLst>
      <p:ext uri="{BB962C8B-B14F-4D97-AF65-F5344CB8AC3E}">
        <p14:creationId xmlns:p14="http://schemas.microsoft.com/office/powerpoint/2010/main" val="211156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A0ED55-D0C0-4E0A-A1FE-9599E4E3594A}" type="slidenum">
              <a:rPr lang="en-US" smtClean="0"/>
              <a:t>12</a:t>
            </a:fld>
            <a:endParaRPr lang="en-US" dirty="0"/>
          </a:p>
        </p:txBody>
      </p:sp>
    </p:spTree>
    <p:extLst>
      <p:ext uri="{BB962C8B-B14F-4D97-AF65-F5344CB8AC3E}">
        <p14:creationId xmlns:p14="http://schemas.microsoft.com/office/powerpoint/2010/main" val="2111560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A0ED55-D0C0-4E0A-A1FE-9599E4E3594A}" type="slidenum">
              <a:rPr lang="en-US" smtClean="0"/>
              <a:t>34</a:t>
            </a:fld>
            <a:endParaRPr lang="en-US" dirty="0"/>
          </a:p>
        </p:txBody>
      </p:sp>
    </p:spTree>
    <p:extLst>
      <p:ext uri="{BB962C8B-B14F-4D97-AF65-F5344CB8AC3E}">
        <p14:creationId xmlns:p14="http://schemas.microsoft.com/office/powerpoint/2010/main" val="539821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8EF7BDE-C301-4281-90C7-220EE2BD4571}" type="datetime1">
              <a:rPr lang="en-US" smtClean="0"/>
              <a:t>1/28/2018</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716C96D-555A-4066-BF29-32A5BE0CACF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9F58A00-152B-4F15-AB53-0D44662101D1}" type="datetime1">
              <a:rPr lang="en-US" smtClean="0"/>
              <a:t>1/28/2018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716C96D-555A-4066-BF29-32A5BE0CACF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D854CA9-497E-4805-B22B-95D970A9683C}" type="datetime1">
              <a:rPr lang="en-US" smtClean="0"/>
              <a:t>1/28/2018</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716C96D-555A-4066-BF29-32A5BE0CACF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lvl1pPr>
              <a:defRPr>
                <a:solidFill>
                  <a:schemeClr val="tx1">
                    <a:lumMod val="50000"/>
                    <a:lumOff val="50000"/>
                  </a:schemeClr>
                </a:solidFill>
              </a:defRPr>
            </a:lvl1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BC316CFA-211D-49C3-A4E8-1C2F0EAAA845}" type="datetime1">
              <a:rPr lang="en-US" smtClean="0"/>
              <a:t>1/28/2018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a:xfrm>
            <a:off x="8382000" y="6477000"/>
            <a:ext cx="588336" cy="228600"/>
          </a:xfrm>
        </p:spPr>
        <p:txBody>
          <a:bodyPr/>
          <a:lstStyle>
            <a:lvl1pPr>
              <a:defRPr b="1">
                <a:solidFill>
                  <a:schemeClr val="bg1"/>
                </a:solidFill>
              </a:defRPr>
            </a:lvl1pPr>
            <a:extLst/>
          </a:lstStyle>
          <a:p>
            <a:fld id="{F716C96D-555A-4066-BF29-32A5BE0CACF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D401ADE2-A856-475E-A555-D1FC1FBC6EFF}" type="datetime1">
              <a:rPr lang="en-US" smtClean="0"/>
              <a:t>1/28/2018</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F716C96D-555A-4066-BF29-32A5BE0CACF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Date Placeholder 10"/>
          <p:cNvSpPr>
            <a:spLocks noGrp="1"/>
          </p:cNvSpPr>
          <p:nvPr>
            <p:ph type="dt" sz="half" idx="10"/>
          </p:nvPr>
        </p:nvSpPr>
        <p:spPr/>
        <p:txBody>
          <a:bodyPr/>
          <a:lstStyle/>
          <a:p>
            <a:fld id="{9FD7847F-31DD-4979-8397-44FFC43C159A}" type="datetime1">
              <a:rPr lang="en-US" smtClean="0"/>
              <a:t>1/28/2018</a:t>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F716C96D-555A-4066-BF29-32A5BE0CACF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F1096BC-1B10-47EF-B694-04EF2E55DEF6}" type="datetime1">
              <a:rPr lang="en-US" smtClean="0"/>
              <a:t>1/28/2018</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716C96D-555A-4066-BF29-32A5BE0CACF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A498D1A-CFCF-439C-A2A0-296BC05C6787}" type="datetime1">
              <a:rPr lang="en-US" smtClean="0"/>
              <a:t>1/28/2018</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716C96D-555A-4066-BF29-32A5BE0CACF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50FC7E3C-73E8-4A16-B25E-5C659A19DE39}" type="datetime1">
              <a:rPr lang="en-US" smtClean="0"/>
              <a:t>1/28/2018</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F716C96D-555A-4066-BF29-32A5BE0CACF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0C6E27-3779-4440-B190-FB39BC9C8949}" type="datetime1">
              <a:rPr lang="en-US" smtClean="0"/>
              <a:t>1/28/2018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403264" y="6556248"/>
            <a:ext cx="588336" cy="228600"/>
          </a:xfrm>
        </p:spPr>
        <p:txBody>
          <a:bodyPr/>
          <a:lstStyle>
            <a:lvl1pPr>
              <a:defRPr b="1">
                <a:solidFill>
                  <a:schemeClr val="bg1"/>
                </a:solidFill>
              </a:defRPr>
            </a:lvl1pPr>
            <a:extLst/>
          </a:lstStyle>
          <a:p>
            <a:fld id="{F716C96D-555A-4066-BF29-32A5BE0CACF3}"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6693E466-0677-4085-806E-6FEA19A3920D}" type="datetime1">
              <a:rPr lang="en-US" smtClean="0"/>
              <a:t>1/28/2018</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a:xfrm>
            <a:off x="8403264" y="6556248"/>
            <a:ext cx="588336" cy="228600"/>
          </a:xfrm>
        </p:spPr>
        <p:txBody>
          <a:bodyPr/>
          <a:lstStyle>
            <a:lvl1pPr>
              <a:defRPr b="1">
                <a:solidFill>
                  <a:schemeClr val="tx1"/>
                </a:solidFill>
              </a:defRPr>
            </a:lvl1pPr>
            <a:extLst/>
          </a:lstStyle>
          <a:p>
            <a:fld id="{F716C96D-555A-4066-BF29-32A5BE0CACF3}" type="slidenum">
              <a:rPr lang="en-US" smtClean="0"/>
              <a:pPr/>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1EB8693-32F2-49AC-839B-67CC2227AB7C}" type="datetime1">
              <a:rPr lang="en-US" smtClean="0"/>
              <a:t>1/28/2018</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716C96D-555A-4066-BF29-32A5BE0CACF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448800" y="6477000"/>
            <a:ext cx="588336" cy="228600"/>
          </a:xfrm>
        </p:spPr>
        <p:txBody>
          <a:bodyPr/>
          <a:lstStyle/>
          <a:p>
            <a:fld id="{F716C96D-555A-4066-BF29-32A5BE0CACF3}" type="slidenum">
              <a:rPr lang="en-US" smtClean="0"/>
              <a:t>1</a:t>
            </a:fld>
            <a:endParaRPr lang="en-US" dirty="0"/>
          </a:p>
        </p:txBody>
      </p:sp>
      <p:sp>
        <p:nvSpPr>
          <p:cNvPr id="5" name="TextBox 4"/>
          <p:cNvSpPr txBox="1"/>
          <p:nvPr/>
        </p:nvSpPr>
        <p:spPr>
          <a:xfrm>
            <a:off x="-76200" y="5257800"/>
            <a:ext cx="9220200" cy="156966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800" dirty="0" smtClean="0">
                <a:solidFill>
                  <a:srgbClr val="00589A"/>
                </a:solidFill>
                <a:latin typeface="Rockwell" pitchFamily="18" charset="0"/>
              </a:rPr>
              <a:t>The Hebrew Evening </a:t>
            </a:r>
            <a:br>
              <a:rPr lang="en-US" sz="4800" dirty="0" smtClean="0">
                <a:solidFill>
                  <a:srgbClr val="00589A"/>
                </a:solidFill>
                <a:latin typeface="Rockwell" pitchFamily="18" charset="0"/>
              </a:rPr>
            </a:br>
            <a:r>
              <a:rPr lang="en-US" sz="4800" dirty="0" smtClean="0">
                <a:solidFill>
                  <a:srgbClr val="00589A"/>
                </a:solidFill>
                <a:latin typeface="Rockwell" pitchFamily="18" charset="0"/>
              </a:rPr>
              <a:t>of Genesis 1</a:t>
            </a:r>
            <a:endParaRPr lang="en-US" sz="4800" dirty="0">
              <a:solidFill>
                <a:srgbClr val="00589A"/>
              </a:solidFill>
              <a:latin typeface="Rockwell" pitchFamily="18" charset="0"/>
            </a:endParaRPr>
          </a:p>
        </p:txBody>
      </p:sp>
      <p:sp>
        <p:nvSpPr>
          <p:cNvPr id="6" name="TextBox 5"/>
          <p:cNvSpPr txBox="1"/>
          <p:nvPr/>
        </p:nvSpPr>
        <p:spPr>
          <a:xfrm>
            <a:off x="-2133600" y="533400"/>
            <a:ext cx="2057400" cy="2862322"/>
          </a:xfrm>
          <a:prstGeom prst="rect">
            <a:avLst/>
          </a:prstGeom>
          <a:noFill/>
        </p:spPr>
        <p:txBody>
          <a:bodyPr wrap="square" rtlCol="0">
            <a:spAutoFit/>
          </a:bodyPr>
          <a:lstStyle/>
          <a:p>
            <a:r>
              <a:rPr lang="en-US" dirty="0" smtClean="0"/>
              <a:t>Jan 28/18</a:t>
            </a:r>
          </a:p>
          <a:p>
            <a:r>
              <a:rPr lang="en-US" dirty="0" smtClean="0"/>
              <a:t>Redid the title slide and the final slide with the new email address. </a:t>
            </a:r>
          </a:p>
          <a:p>
            <a:r>
              <a:rPr lang="en-US" dirty="0" smtClean="0"/>
              <a:t>Emailed the PDF to Mario for upload to website.</a:t>
            </a:r>
            <a:endParaRPr lang="en-US" dirty="0"/>
          </a:p>
        </p:txBody>
      </p:sp>
    </p:spTree>
    <p:extLst>
      <p:ext uri="{BB962C8B-B14F-4D97-AF65-F5344CB8AC3E}">
        <p14:creationId xmlns:p14="http://schemas.microsoft.com/office/powerpoint/2010/main" val="2458124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670560"/>
          </a:xfrm>
        </p:spPr>
        <p:txBody>
          <a:bodyPr>
            <a:normAutofit fontScale="90000"/>
            <a:scene3d>
              <a:camera prst="orthographicFront"/>
              <a:lightRig rig="threePt" dir="t"/>
            </a:scene3d>
            <a:sp3d extrusionH="57150">
              <a:bevelT w="38100" h="38100"/>
            </a:sp3d>
          </a:bodyPr>
          <a:lstStyle/>
          <a:p>
            <a:pPr algn="ctr"/>
            <a:r>
              <a:rPr lang="en-US" cap="none" dirty="0" smtClean="0">
                <a:latin typeface="Arial Rounded MT Bold" pitchFamily="34" charset="0"/>
              </a:rPr>
              <a:t>&lt;darkness&gt; GIVEN ANOTHER DEFINITION</a:t>
            </a:r>
            <a:endParaRPr lang="en-US" dirty="0">
              <a:latin typeface="Arial Rounded MT Bold" pitchFamily="34" charset="0"/>
            </a:endParaRPr>
          </a:p>
        </p:txBody>
      </p:sp>
      <p:sp>
        <p:nvSpPr>
          <p:cNvPr id="2" name="Slide Number Placeholder 1"/>
          <p:cNvSpPr>
            <a:spLocks noGrp="1"/>
          </p:cNvSpPr>
          <p:nvPr>
            <p:ph type="sldNum" sz="quarter" idx="12"/>
          </p:nvPr>
        </p:nvSpPr>
        <p:spPr/>
        <p:txBody>
          <a:bodyPr/>
          <a:lstStyle/>
          <a:p>
            <a:fld id="{F716C96D-555A-4066-BF29-32A5BE0CACF3}" type="slidenum">
              <a:rPr lang="en-US" smtClean="0"/>
              <a:t>10</a:t>
            </a:fld>
            <a:endParaRPr lang="en-US" dirty="0"/>
          </a:p>
        </p:txBody>
      </p:sp>
      <p:sp>
        <p:nvSpPr>
          <p:cNvPr id="3" name="Content Placeholder 2"/>
          <p:cNvSpPr txBox="1">
            <a:spLocks/>
          </p:cNvSpPr>
          <p:nvPr/>
        </p:nvSpPr>
        <p:spPr>
          <a:xfrm>
            <a:off x="381000" y="1280376"/>
            <a:ext cx="8505423" cy="5196624"/>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None/>
            </a:pPr>
            <a:r>
              <a:rPr lang="en-US" sz="2800" b="1" dirty="0">
                <a:solidFill>
                  <a:schemeClr val="bg1">
                    <a:lumMod val="95000"/>
                    <a:lumOff val="5000"/>
                  </a:schemeClr>
                </a:solidFill>
                <a:effectLst>
                  <a:outerShdw blurRad="38100" dist="38100" dir="2700000" algn="tl">
                    <a:srgbClr val="000000">
                      <a:alpha val="43137"/>
                    </a:srgbClr>
                  </a:outerShdw>
                </a:effectLst>
              </a:rPr>
              <a:t>Upon this division of </a:t>
            </a:r>
            <a:r>
              <a:rPr lang="en-US" sz="2800" b="1" dirty="0" smtClean="0">
                <a:solidFill>
                  <a:schemeClr val="bg1">
                    <a:lumMod val="95000"/>
                    <a:lumOff val="5000"/>
                  </a:schemeClr>
                </a:solidFill>
                <a:effectLst>
                  <a:outerShdw blurRad="38100" dist="38100" dir="2700000" algn="tl">
                    <a:srgbClr val="000000">
                      <a:alpha val="43137"/>
                    </a:srgbClr>
                  </a:outerShdw>
                </a:effectLst>
              </a:rPr>
              <a:t>light</a:t>
            </a:r>
            <a:r>
              <a:rPr lang="en-US" sz="2800" b="1" baseline="30000" dirty="0" smtClean="0">
                <a:solidFill>
                  <a:schemeClr val="bg1">
                    <a:lumMod val="85000"/>
                  </a:schemeClr>
                </a:solidFill>
                <a:effectLst>
                  <a:outerShdw blurRad="38100" dist="38100" dir="2700000" algn="tl">
                    <a:srgbClr val="000000">
                      <a:alpha val="43137"/>
                    </a:srgbClr>
                  </a:outerShdw>
                </a:effectLst>
              </a:rPr>
              <a:t>H216</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a:solidFill>
                  <a:schemeClr val="bg1">
                    <a:lumMod val="95000"/>
                    <a:lumOff val="5000"/>
                  </a:schemeClr>
                </a:solidFill>
                <a:effectLst>
                  <a:outerShdw blurRad="38100" dist="38100" dir="2700000" algn="tl">
                    <a:srgbClr val="000000">
                      <a:alpha val="43137"/>
                    </a:srgbClr>
                  </a:outerShdw>
                </a:effectLst>
              </a:rPr>
              <a:t>and </a:t>
            </a:r>
            <a:r>
              <a:rPr lang="en-US" sz="2800" b="1" dirty="0">
                <a:effectLst>
                  <a:outerShdw blurRad="38100" dist="38100" dir="2700000" algn="tl">
                    <a:srgbClr val="000000">
                      <a:alpha val="43137"/>
                    </a:srgbClr>
                  </a:outerShdw>
                </a:effectLst>
              </a:rPr>
              <a:t>darkness</a:t>
            </a:r>
            <a:r>
              <a:rPr lang="en-US" sz="2800" b="1" baseline="30000" dirty="0">
                <a:solidFill>
                  <a:schemeClr val="bg1">
                    <a:lumMod val="85000"/>
                  </a:schemeClr>
                </a:solidFill>
                <a:effectLst>
                  <a:outerShdw blurRad="38100" dist="38100" dir="2700000" algn="tl">
                    <a:srgbClr val="000000">
                      <a:alpha val="43137"/>
                    </a:srgbClr>
                  </a:outerShdw>
                </a:effectLst>
              </a:rPr>
              <a:t>H2822 </a:t>
            </a:r>
            <a:r>
              <a:rPr lang="en-US" sz="2800" b="1" dirty="0">
                <a:solidFill>
                  <a:schemeClr val="bg1">
                    <a:lumMod val="95000"/>
                    <a:lumOff val="5000"/>
                  </a:schemeClr>
                </a:solidFill>
                <a:effectLst>
                  <a:outerShdw blurRad="38100" dist="38100" dir="2700000" algn="tl">
                    <a:srgbClr val="000000">
                      <a:alpha val="43137"/>
                    </a:srgbClr>
                  </a:outerShdw>
                </a:effectLst>
              </a:rPr>
              <a:t>in </a:t>
            </a:r>
            <a:r>
              <a:rPr lang="en-US" sz="2800" b="1" dirty="0" smtClean="0">
                <a:solidFill>
                  <a:schemeClr val="bg1">
                    <a:lumMod val="95000"/>
                    <a:lumOff val="5000"/>
                  </a:schemeClr>
                </a:solidFill>
                <a:effectLst>
                  <a:outerShdw blurRad="38100" dist="38100" dir="2700000" algn="tl">
                    <a:srgbClr val="000000">
                      <a:alpha val="43137"/>
                    </a:srgbClr>
                  </a:outerShdw>
                </a:effectLst>
              </a:rPr>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verse </a:t>
            </a:r>
            <a:r>
              <a:rPr lang="en-US" sz="2800" b="1" dirty="0">
                <a:solidFill>
                  <a:schemeClr val="bg1">
                    <a:lumMod val="95000"/>
                    <a:lumOff val="5000"/>
                  </a:schemeClr>
                </a:solidFill>
                <a:effectLst>
                  <a:outerShdw blurRad="38100" dist="38100" dir="2700000" algn="tl">
                    <a:srgbClr val="000000">
                      <a:alpha val="43137"/>
                    </a:srgbClr>
                  </a:outerShdw>
                </a:effectLst>
              </a:rPr>
              <a:t>4, another identity is brought forth called: &lt;</a:t>
            </a:r>
            <a:r>
              <a:rPr lang="en-US" sz="2800" b="1" dirty="0" smtClean="0">
                <a:solidFill>
                  <a:schemeClr val="tx1">
                    <a:lumMod val="65000"/>
                    <a:lumOff val="35000"/>
                  </a:schemeClr>
                </a:solidFill>
                <a:effectLst>
                  <a:outerShdw blurRad="38100" dist="38100" dir="2700000" algn="tl">
                    <a:srgbClr val="000000">
                      <a:alpha val="43137"/>
                    </a:srgbClr>
                  </a:outerShdw>
                </a:effectLst>
              </a:rPr>
              <a:t>layil </a:t>
            </a:r>
            <a:r>
              <a:rPr lang="en-US" sz="2800" b="1" baseline="30000" dirty="0" smtClean="0">
                <a:solidFill>
                  <a:schemeClr val="tx1">
                    <a:lumMod val="65000"/>
                    <a:lumOff val="35000"/>
                  </a:schemeClr>
                </a:solidFill>
                <a:effectLst>
                  <a:outerShdw blurRad="38100" dist="38100" dir="2700000" algn="tl">
                    <a:srgbClr val="000000">
                      <a:alpha val="43137"/>
                    </a:srgbClr>
                  </a:outerShdw>
                </a:effectLst>
              </a:rPr>
              <a:t>H3915</a:t>
            </a:r>
            <a:r>
              <a:rPr lang="en-US" sz="2800" b="1" dirty="0">
                <a:solidFill>
                  <a:schemeClr val="bg1">
                    <a:lumMod val="95000"/>
                    <a:lumOff val="5000"/>
                  </a:schemeClr>
                </a:solidFill>
                <a:effectLst>
                  <a:outerShdw blurRad="38100" dist="38100" dir="2700000" algn="tl">
                    <a:srgbClr val="000000">
                      <a:alpha val="43137"/>
                    </a:srgbClr>
                  </a:outerShdw>
                </a:effectLst>
              </a:rPr>
              <a:t>&gt;. </a:t>
            </a:r>
          </a:p>
          <a:p>
            <a:pPr marL="1188720" indent="-1188720">
              <a:buNone/>
            </a:pPr>
            <a:endParaRPr lang="en-US" sz="1200" b="1" dirty="0" smtClean="0">
              <a:solidFill>
                <a:srgbClr val="66FFFF"/>
              </a:solidFill>
              <a:effectLst>
                <a:outerShdw blurRad="38100" dist="38100" dir="2700000" algn="tl">
                  <a:srgbClr val="000000">
                    <a:alpha val="43137"/>
                  </a:srgbClr>
                </a:outerShdw>
              </a:effectLst>
              <a:latin typeface="Georgia" panose="02040502050405020303" pitchFamily="18" charset="0"/>
            </a:endParaRPr>
          </a:p>
          <a:p>
            <a:pPr marL="1188720" indent="-1188720">
              <a:buNone/>
            </a:pPr>
            <a:r>
              <a:rPr lang="en-US" sz="3200" b="1" dirty="0" smtClean="0">
                <a:solidFill>
                  <a:srgbClr val="66FFFF"/>
                </a:solidFill>
                <a:effectLst>
                  <a:outerShdw blurRad="38100" dist="38100" dir="2700000" algn="tl">
                    <a:srgbClr val="000000">
                      <a:alpha val="43137"/>
                    </a:srgbClr>
                  </a:outerShdw>
                </a:effectLst>
                <a:latin typeface="Georgia" panose="02040502050405020303" pitchFamily="18" charset="0"/>
              </a:rPr>
              <a:t>Gen 1:5a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called the </a:t>
            </a:r>
            <a:r>
              <a:rPr lang="en-US" sz="2400" b="1" u="sng"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400" b="1" baseline="30000" dirty="0">
                <a:solidFill>
                  <a:schemeClr val="bg1">
                    <a:lumMod val="85000"/>
                  </a:schemeClr>
                </a:solidFill>
                <a:effectLst>
                  <a:outerShdw blurRad="38100" dist="38100" dir="2700000" algn="tl">
                    <a:srgbClr val="000000">
                      <a:alpha val="43137"/>
                    </a:srgbClr>
                  </a:outerShdw>
                </a:effectLst>
              </a:rPr>
              <a:t>H216</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400" b="1" u="sng"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Day</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the </a:t>
            </a:r>
            <a:r>
              <a:rPr lang="en-US" sz="2400" b="1" u="sng" dirty="0" smtClean="0">
                <a:effectLst>
                  <a:outerShdw blurRad="38100" dist="38100" dir="2700000" algn="tl">
                    <a:srgbClr val="000000">
                      <a:alpha val="43137"/>
                    </a:srgbClr>
                  </a:outerShdw>
                </a:effectLst>
                <a:latin typeface="Georgia" panose="02040502050405020303" pitchFamily="18" charset="0"/>
              </a:rPr>
              <a:t>darkness</a:t>
            </a:r>
            <a:r>
              <a:rPr lang="en-US" sz="2400" b="1" baseline="30000" dirty="0" smtClean="0">
                <a:solidFill>
                  <a:schemeClr val="bg1">
                    <a:lumMod val="85000"/>
                  </a:schemeClr>
                </a:solidFill>
                <a:effectLst>
                  <a:outerShdw blurRad="38100" dist="38100" dir="2700000" algn="tl">
                    <a:srgbClr val="000000">
                      <a:alpha val="43137"/>
                    </a:srgbClr>
                  </a:outerShdw>
                </a:effectLst>
              </a:rPr>
              <a:t>H2822</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1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1800" b="1" dirty="0" err="1">
                <a:effectLst>
                  <a:outerShdw blurRad="38100" dist="38100" dir="2700000" algn="tl">
                    <a:srgbClr val="000000">
                      <a:alpha val="43137"/>
                    </a:srgbClr>
                  </a:outerShdw>
                </a:effectLst>
                <a:latin typeface="Georgia" panose="02040502050405020303" pitchFamily="18" charset="0"/>
              </a:rPr>
              <a:t>choshek</a:t>
            </a:r>
            <a:r>
              <a:rPr lang="en-US" sz="1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1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he called </a:t>
            </a:r>
            <a:r>
              <a:rPr lang="en-US" sz="2400" b="1" u="sng"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Night</a:t>
            </a:r>
            <a:r>
              <a:rPr lang="en-US" sz="2400" b="1" baseline="30000" dirty="0" smtClean="0">
                <a:solidFill>
                  <a:schemeClr val="tx1">
                    <a:lumMod val="65000"/>
                    <a:lumOff val="35000"/>
                  </a:schemeClr>
                </a:solidFill>
                <a:effectLst>
                  <a:outerShdw blurRad="38100" dist="38100" dir="2700000" algn="tl">
                    <a:srgbClr val="000000">
                      <a:alpha val="43137"/>
                    </a:srgbClr>
                  </a:outerShdw>
                </a:effectLst>
              </a:rPr>
              <a:t>H3915</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1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000" b="1"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layil</a:t>
            </a:r>
            <a:r>
              <a:rPr lang="en-US" sz="1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endParaRPr lang="en-US" sz="800" b="1" dirty="0" smtClean="0">
              <a:solidFill>
                <a:schemeClr val="accent3">
                  <a:lumMod val="75000"/>
                </a:schemeClr>
              </a:solidFill>
              <a:effectLst>
                <a:outerShdw blurRad="38100" dist="38100" dir="2700000" algn="tl">
                  <a:srgbClr val="000000">
                    <a:alpha val="43137"/>
                  </a:srgbClr>
                </a:outerShdw>
              </a:effectLst>
              <a:latin typeface="Georgia" panose="02040502050405020303" pitchFamily="18" charset="0"/>
            </a:endParaRPr>
          </a:p>
          <a:p>
            <a:pPr marL="0" indent="0" algn="ctr">
              <a:buNone/>
            </a:pPr>
            <a:r>
              <a:rPr lang="en-US" sz="3200" b="1" dirty="0" smtClean="0">
                <a:solidFill>
                  <a:schemeClr val="bg1">
                    <a:lumMod val="95000"/>
                    <a:lumOff val="5000"/>
                  </a:schemeClr>
                </a:solidFill>
                <a:effectLst>
                  <a:outerShdw blurRad="38100" dist="38100" dir="2700000" algn="tl">
                    <a:srgbClr val="000000">
                      <a:alpha val="43137"/>
                    </a:srgbClr>
                  </a:outerShdw>
                </a:effectLst>
              </a:rPr>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bg1">
                    <a:lumMod val="95000"/>
                    <a:lumOff val="5000"/>
                  </a:schemeClr>
                </a:solidFill>
                <a:effectLst>
                  <a:outerShdw blurRad="38100" dist="38100" dir="2700000" algn="tl">
                    <a:srgbClr val="000000">
                      <a:alpha val="43137"/>
                    </a:srgbClr>
                  </a:outerShdw>
                </a:effectLst>
              </a:rPr>
              <a:t>This </a:t>
            </a:r>
            <a:r>
              <a:rPr lang="en-US" sz="3200" b="1" dirty="0">
                <a:solidFill>
                  <a:schemeClr val="bg1">
                    <a:lumMod val="95000"/>
                    <a:lumOff val="5000"/>
                  </a:schemeClr>
                </a:solidFill>
                <a:effectLst>
                  <a:outerShdw blurRad="38100" dist="38100" dir="2700000" algn="tl">
                    <a:srgbClr val="000000">
                      <a:alpha val="43137"/>
                    </a:srgbClr>
                  </a:outerShdw>
                </a:effectLst>
              </a:rPr>
              <a:t>&lt;</a:t>
            </a:r>
            <a:r>
              <a:rPr lang="en-US" sz="3200" b="1" dirty="0" smtClean="0">
                <a:solidFill>
                  <a:schemeClr val="tx1">
                    <a:lumMod val="65000"/>
                    <a:lumOff val="35000"/>
                  </a:schemeClr>
                </a:solidFill>
                <a:effectLst>
                  <a:outerShdw blurRad="38100" dist="38100" dir="2700000" algn="tl">
                    <a:srgbClr val="000000">
                      <a:alpha val="43137"/>
                    </a:srgbClr>
                  </a:outerShdw>
                </a:effectLst>
              </a:rPr>
              <a:t>layil</a:t>
            </a:r>
            <a:r>
              <a:rPr lang="en-US" sz="3200" b="1" baseline="30000" dirty="0" smtClean="0">
                <a:solidFill>
                  <a:schemeClr val="tx1">
                    <a:lumMod val="65000"/>
                    <a:lumOff val="35000"/>
                  </a:schemeClr>
                </a:solidFill>
                <a:effectLst>
                  <a:outerShdw blurRad="38100" dist="38100" dir="2700000" algn="tl">
                    <a:srgbClr val="000000">
                      <a:alpha val="43137"/>
                    </a:srgbClr>
                  </a:outerShdw>
                </a:effectLst>
              </a:rPr>
              <a:t>H3915</a:t>
            </a:r>
            <a:r>
              <a:rPr lang="en-US" sz="3200" b="1" dirty="0">
                <a:solidFill>
                  <a:schemeClr val="bg1">
                    <a:lumMod val="95000"/>
                    <a:lumOff val="5000"/>
                  </a:schemeClr>
                </a:solidFill>
                <a:effectLst>
                  <a:outerShdw blurRad="38100" dist="38100" dir="2700000" algn="tl">
                    <a:srgbClr val="000000">
                      <a:alpha val="43137"/>
                    </a:srgbClr>
                  </a:outerShdw>
                </a:effectLst>
              </a:rPr>
              <a:t>&gt;</a:t>
            </a:r>
            <a:r>
              <a:rPr lang="en-US" sz="3200" b="1" dirty="0" smtClean="0">
                <a:solidFill>
                  <a:schemeClr val="bg1">
                    <a:lumMod val="95000"/>
                    <a:lumOff val="5000"/>
                  </a:schemeClr>
                </a:solidFill>
                <a:effectLst>
                  <a:outerShdw blurRad="38100" dist="38100" dir="2700000" algn="tl">
                    <a:srgbClr val="000000">
                      <a:alpha val="43137"/>
                    </a:srgbClr>
                  </a:outerShdw>
                </a:effectLst>
              </a:rPr>
              <a:t> is likened to the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tx1">
                    <a:lumMod val="65000"/>
                    <a:lumOff val="35000"/>
                  </a:schemeClr>
                </a:solidFill>
                <a:effectLst>
                  <a:outerShdw blurRad="38100" dist="38100" dir="2700000" algn="tl">
                    <a:srgbClr val="000000">
                      <a:alpha val="43137"/>
                    </a:srgbClr>
                  </a:outerShdw>
                </a:effectLst>
              </a:rPr>
              <a:t>night darkness </a:t>
            </a:r>
            <a:r>
              <a:rPr lang="en-US" sz="3200" b="1" dirty="0" smtClean="0">
                <a:solidFill>
                  <a:schemeClr val="bg1">
                    <a:lumMod val="95000"/>
                    <a:lumOff val="5000"/>
                  </a:schemeClr>
                </a:solidFill>
                <a:effectLst>
                  <a:outerShdw blurRad="38100" dist="38100" dir="2700000" algn="tl">
                    <a:srgbClr val="000000">
                      <a:alpha val="43137"/>
                    </a:srgbClr>
                  </a:outerShdw>
                </a:effectLst>
              </a:rPr>
              <a:t>we see during our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bg1">
                    <a:lumMod val="95000"/>
                    <a:lumOff val="5000"/>
                  </a:schemeClr>
                </a:solidFill>
                <a:effectLst>
                  <a:outerShdw blurRad="38100" dist="38100" dir="2700000" algn="tl">
                    <a:srgbClr val="000000">
                      <a:alpha val="43137"/>
                    </a:srgbClr>
                  </a:outerShdw>
                </a:effectLst>
              </a:rPr>
              <a:t>Night Season today.  </a:t>
            </a:r>
          </a:p>
        </p:txBody>
      </p:sp>
    </p:spTree>
    <p:extLst>
      <p:ext uri="{BB962C8B-B14F-4D97-AF65-F5344CB8AC3E}">
        <p14:creationId xmlns:p14="http://schemas.microsoft.com/office/powerpoint/2010/main" val="3930344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5178"/>
            <a:ext cx="9144000" cy="670560"/>
          </a:xfrm>
        </p:spPr>
        <p:txBody>
          <a:bodyPr>
            <a:normAutofit/>
            <a:scene3d>
              <a:camera prst="orthographicFront"/>
              <a:lightRig rig="threePt" dir="t"/>
            </a:scene3d>
            <a:sp3d extrusionH="57150">
              <a:bevelT w="38100" h="38100"/>
            </a:sp3d>
          </a:bodyPr>
          <a:lstStyle/>
          <a:p>
            <a:pPr algn="ctr"/>
            <a:r>
              <a:rPr lang="en-US" cap="none" dirty="0" smtClean="0">
                <a:latin typeface="Arial Rounded MT Bold" pitchFamily="34" charset="0"/>
              </a:rPr>
              <a:t>3</a:t>
            </a:r>
            <a:r>
              <a:rPr lang="en-US" cap="none" baseline="30000" dirty="0" smtClean="0">
                <a:latin typeface="Arial Rounded MT Bold" pitchFamily="34" charset="0"/>
              </a:rPr>
              <a:t>rd</a:t>
            </a:r>
            <a:r>
              <a:rPr lang="en-US" cap="none" dirty="0" smtClean="0">
                <a:latin typeface="Arial Rounded MT Bold" pitchFamily="34" charset="0"/>
              </a:rPr>
              <a:t> UNIT BROUGHT FORTH</a:t>
            </a:r>
            <a:endParaRPr lang="en-US" dirty="0">
              <a:latin typeface="Arial Rounded MT Bold" pitchFamily="34" charset="0"/>
            </a:endParaRPr>
          </a:p>
        </p:txBody>
      </p:sp>
      <p:sp>
        <p:nvSpPr>
          <p:cNvPr id="2" name="Slide Number Placeholder 1"/>
          <p:cNvSpPr>
            <a:spLocks noGrp="1"/>
          </p:cNvSpPr>
          <p:nvPr>
            <p:ph type="sldNum" sz="quarter" idx="12"/>
          </p:nvPr>
        </p:nvSpPr>
        <p:spPr/>
        <p:txBody>
          <a:bodyPr/>
          <a:lstStyle/>
          <a:p>
            <a:fld id="{F716C96D-555A-4066-BF29-32A5BE0CACF3}" type="slidenum">
              <a:rPr lang="en-US" smtClean="0"/>
              <a:t>11</a:t>
            </a:fld>
            <a:endParaRPr lang="en-US" dirty="0"/>
          </a:p>
        </p:txBody>
      </p:sp>
      <p:sp>
        <p:nvSpPr>
          <p:cNvPr id="3" name="Content Placeholder 2"/>
          <p:cNvSpPr txBox="1">
            <a:spLocks/>
          </p:cNvSpPr>
          <p:nvPr/>
        </p:nvSpPr>
        <p:spPr>
          <a:xfrm>
            <a:off x="194542" y="1300696"/>
            <a:ext cx="8715778" cy="5176304"/>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fontScale="775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None/>
            </a:pPr>
            <a:endParaRPr lang="en-US" sz="1200" b="1" dirty="0" smtClean="0">
              <a:solidFill>
                <a:srgbClr val="66FFFF"/>
              </a:solidFill>
              <a:latin typeface="Georgia" panose="02040502050405020303" pitchFamily="18" charset="0"/>
            </a:endParaRPr>
          </a:p>
          <a:p>
            <a:pPr marL="0" indent="0">
              <a:buNone/>
            </a:pPr>
            <a:r>
              <a:rPr lang="en-US" sz="2800" b="1" dirty="0" smtClean="0">
                <a:solidFill>
                  <a:schemeClr val="bg1">
                    <a:lumMod val="95000"/>
                    <a:lumOff val="5000"/>
                  </a:schemeClr>
                </a:solidFill>
                <a:effectLst>
                  <a:outerShdw blurRad="38100" dist="38100" dir="2700000" algn="tl">
                    <a:srgbClr val="000000">
                      <a:alpha val="43137"/>
                    </a:srgbClr>
                  </a:outerShdw>
                </a:effectLst>
              </a:rPr>
              <a:t>Note carefully that we have seen 3 separate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UNITS given at this point in Day 1 of creation.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They are: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smtClean="0">
                <a:solidFill>
                  <a:schemeClr val="accent5">
                    <a:lumMod val="75000"/>
                  </a:schemeClr>
                </a:solidFill>
                <a:effectLst>
                  <a:outerShdw blurRad="38100" dist="38100" dir="2700000" algn="tl">
                    <a:srgbClr val="000000">
                      <a:alpha val="43137"/>
                    </a:srgbClr>
                  </a:outerShdw>
                </a:effectLst>
              </a:rPr>
              <a:t>1. </a:t>
            </a:r>
            <a:r>
              <a:rPr lang="en-US" sz="2800" b="1" dirty="0" smtClean="0">
                <a:solidFill>
                  <a:schemeClr val="bg1">
                    <a:lumMod val="95000"/>
                    <a:lumOff val="5000"/>
                  </a:schemeClr>
                </a:solidFill>
                <a:effectLst>
                  <a:outerShdw blurRad="38100" dist="38100" dir="2700000" algn="tl">
                    <a:srgbClr val="000000">
                      <a:alpha val="43137"/>
                    </a:srgbClr>
                  </a:outerShdw>
                </a:effectLst>
              </a:rPr>
              <a:t>light</a:t>
            </a:r>
            <a:r>
              <a:rPr lang="en-US" sz="2800" b="1" baseline="30000" dirty="0">
                <a:solidFill>
                  <a:schemeClr val="bg1">
                    <a:lumMod val="85000"/>
                  </a:schemeClr>
                </a:solidFill>
                <a:effectLst>
                  <a:outerShdw blurRad="38100" dist="38100" dir="2700000" algn="tl">
                    <a:srgbClr val="000000">
                      <a:alpha val="43137"/>
                    </a:srgbClr>
                  </a:outerShdw>
                </a:effectLst>
              </a:rPr>
              <a:t>H216</a:t>
            </a:r>
            <a:r>
              <a:rPr lang="en-US" sz="2800" b="1" dirty="0" smtClean="0">
                <a:solidFill>
                  <a:schemeClr val="bg1">
                    <a:lumMod val="95000"/>
                    <a:lumOff val="5000"/>
                  </a:schemeClr>
                </a:solidFill>
                <a:effectLst>
                  <a:outerShdw blurRad="38100" dist="38100" dir="2700000" algn="tl">
                    <a:srgbClr val="000000">
                      <a:alpha val="43137"/>
                    </a:srgbClr>
                  </a:outerShdw>
                </a:effectLst>
              </a:rPr>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smtClean="0">
                <a:solidFill>
                  <a:schemeClr val="accent5">
                    <a:lumMod val="75000"/>
                  </a:schemeClr>
                </a:solidFill>
                <a:effectLst>
                  <a:outerShdw blurRad="38100" dist="38100" dir="2700000" algn="tl">
                    <a:srgbClr val="000000">
                      <a:alpha val="43137"/>
                    </a:srgbClr>
                  </a:outerShdw>
                </a:effectLst>
              </a:rPr>
              <a:t>2</a:t>
            </a:r>
            <a:r>
              <a:rPr lang="en-US" sz="2800" b="1" dirty="0">
                <a:solidFill>
                  <a:schemeClr val="accent5">
                    <a:lumMod val="75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darkness</a:t>
            </a:r>
            <a:r>
              <a:rPr lang="en-US" sz="2800" b="1" baseline="30000" dirty="0">
                <a:solidFill>
                  <a:schemeClr val="bg1">
                    <a:lumMod val="85000"/>
                  </a:schemeClr>
                </a:solidFill>
                <a:effectLst>
                  <a:outerShdw blurRad="38100" dist="38100" dir="2700000" algn="tl">
                    <a:srgbClr val="000000">
                      <a:alpha val="43137"/>
                    </a:srgbClr>
                  </a:outerShdw>
                </a:effectLst>
              </a:rPr>
              <a:t>H2822</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a:solidFill>
                  <a:schemeClr val="bg1">
                    <a:lumMod val="95000"/>
                    <a:lumOff val="5000"/>
                  </a:schemeClr>
                </a:solidFill>
                <a:effectLst>
                  <a:outerShdw blurRad="38100" dist="38100" dir="2700000" algn="tl">
                    <a:srgbClr val="000000">
                      <a:alpha val="43137"/>
                    </a:srgbClr>
                  </a:outerShdw>
                </a:effectLst>
              </a:rPr>
              <a:t>(evil contaminated atmosphere) </a:t>
            </a:r>
            <a:r>
              <a:rPr lang="en-US" sz="2800" b="1" dirty="0" smtClean="0">
                <a:solidFill>
                  <a:schemeClr val="bg1">
                    <a:lumMod val="95000"/>
                    <a:lumOff val="5000"/>
                  </a:schemeClr>
                </a:solidFill>
                <a:effectLst>
                  <a:outerShdw blurRad="38100" dist="38100" dir="2700000" algn="tl">
                    <a:srgbClr val="000000">
                      <a:alpha val="43137"/>
                    </a:srgbClr>
                  </a:outerShdw>
                </a:effectLst>
              </a:rPr>
              <a:t>  </a:t>
            </a:r>
          </a:p>
          <a:p>
            <a:pPr marL="0" indent="0">
              <a:lnSpc>
                <a:spcPct val="120000"/>
              </a:lnSpc>
              <a:buNone/>
            </a:pPr>
            <a:r>
              <a:rPr lang="en-US" sz="2800" b="1" dirty="0">
                <a:solidFill>
                  <a:schemeClr val="bg1">
                    <a:lumMod val="95000"/>
                    <a:lumOff val="5000"/>
                  </a:schemeClr>
                </a:solidFill>
                <a:effectLst>
                  <a:outerShdw blurRad="38100" dist="38100" dir="2700000" algn="tl">
                    <a:srgbClr val="000000">
                      <a:alpha val="43137"/>
                    </a:srgbClr>
                  </a:outerShdw>
                </a:effectLst>
              </a:rPr>
              <a:t> </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smtClean="0">
                <a:solidFill>
                  <a:schemeClr val="accent5">
                    <a:lumMod val="75000"/>
                  </a:schemeClr>
                </a:solidFill>
                <a:effectLst>
                  <a:outerShdw blurRad="38100" dist="38100" dir="2700000" algn="tl">
                    <a:srgbClr val="000000">
                      <a:alpha val="43137"/>
                    </a:srgbClr>
                  </a:outerShdw>
                </a:effectLst>
              </a:rPr>
              <a:t>3. </a:t>
            </a:r>
            <a:r>
              <a:rPr lang="en-US" sz="2800" b="1" dirty="0" smtClean="0">
                <a:solidFill>
                  <a:schemeClr val="tx1">
                    <a:lumMod val="65000"/>
                    <a:lumOff val="35000"/>
                  </a:schemeClr>
                </a:solidFill>
                <a:effectLst>
                  <a:outerShdw blurRad="38100" dist="38100" dir="2700000" algn="tl">
                    <a:srgbClr val="000000">
                      <a:alpha val="43137"/>
                    </a:srgbClr>
                  </a:outerShdw>
                </a:effectLst>
              </a:rPr>
              <a:t>darkness</a:t>
            </a:r>
            <a:r>
              <a:rPr lang="en-US" sz="2800" b="1" baseline="30000" dirty="0">
                <a:solidFill>
                  <a:schemeClr val="tx1">
                    <a:lumMod val="65000"/>
                    <a:lumOff val="35000"/>
                  </a:schemeClr>
                </a:solidFill>
                <a:effectLst>
                  <a:outerShdw blurRad="38100" dist="38100" dir="2700000" algn="tl">
                    <a:srgbClr val="000000">
                      <a:alpha val="43137"/>
                    </a:srgbClr>
                  </a:outerShdw>
                </a:effectLst>
              </a:rPr>
              <a:t>H3915</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smtClean="0">
                <a:solidFill>
                  <a:schemeClr val="tx1">
                    <a:lumMod val="65000"/>
                    <a:lumOff val="35000"/>
                  </a:schemeClr>
                </a:solidFill>
                <a:effectLst>
                  <a:outerShdw blurRad="38100" dist="38100" dir="2700000" algn="tl">
                    <a:srgbClr val="000000">
                      <a:alpha val="43137"/>
                    </a:srgbClr>
                  </a:outerShdw>
                </a:effectLst>
              </a:rPr>
              <a:t>night</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dirty="0" smtClean="0">
                <a:solidFill>
                  <a:schemeClr val="bg1">
                    <a:lumMod val="95000"/>
                    <a:lumOff val="5000"/>
                  </a:schemeClr>
                </a:solidFill>
                <a:effectLst>
                  <a:outerShdw blurRad="38100" dist="38100" dir="2700000" algn="tl">
                    <a:srgbClr val="000000">
                      <a:alpha val="43137"/>
                    </a:srgbClr>
                  </a:outerShdw>
                </a:effectLst>
              </a:rPr>
              <a:t>(3</a:t>
            </a:r>
            <a:r>
              <a:rPr lang="en-US" sz="2800" baseline="30000" dirty="0" smtClean="0">
                <a:solidFill>
                  <a:schemeClr val="bg1">
                    <a:lumMod val="95000"/>
                    <a:lumOff val="5000"/>
                  </a:schemeClr>
                </a:solidFill>
                <a:effectLst>
                  <a:outerShdw blurRad="38100" dist="38100" dir="2700000" algn="tl">
                    <a:srgbClr val="000000">
                      <a:alpha val="43137"/>
                    </a:srgbClr>
                  </a:outerShdw>
                </a:effectLst>
              </a:rPr>
              <a:t>rd</a:t>
            </a:r>
            <a:r>
              <a:rPr lang="en-US" sz="2800" dirty="0" smtClean="0">
                <a:solidFill>
                  <a:schemeClr val="bg1">
                    <a:lumMod val="95000"/>
                    <a:lumOff val="5000"/>
                  </a:schemeClr>
                </a:solidFill>
                <a:effectLst>
                  <a:outerShdw blurRad="38100" dist="38100" dir="2700000" algn="tl">
                    <a:srgbClr val="000000">
                      <a:alpha val="43137"/>
                    </a:srgbClr>
                  </a:outerShdw>
                </a:effectLst>
              </a:rPr>
              <a:t> Unit)</a:t>
            </a:r>
            <a:r>
              <a:rPr lang="en-US" sz="2800" b="1" dirty="0" smtClean="0">
                <a:solidFill>
                  <a:schemeClr val="bg1">
                    <a:lumMod val="95000"/>
                    <a:lumOff val="5000"/>
                  </a:schemeClr>
                </a:solidFill>
                <a:effectLst>
                  <a:outerShdw blurRad="38100" dist="38100" dir="2700000" algn="tl">
                    <a:srgbClr val="000000">
                      <a:alpha val="43137"/>
                    </a:srgbClr>
                  </a:outerShdw>
                </a:effectLst>
              </a:rPr>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3600" b="1" dirty="0" smtClean="0">
                <a:solidFill>
                  <a:srgbClr val="66FFFF"/>
                </a:solidFill>
                <a:effectLst>
                  <a:outerShdw blurRad="38100" dist="38100" dir="2700000" algn="tl">
                    <a:srgbClr val="000000">
                      <a:alpha val="43137"/>
                    </a:srgbClr>
                  </a:outerShdw>
                </a:effectLst>
                <a:latin typeface="Georgia" panose="02040502050405020303" pitchFamily="18" charset="0"/>
              </a:rPr>
              <a:t>Gen 1:5a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called the </a:t>
            </a:r>
            <a:r>
              <a:rPr lang="en-US" sz="2800" b="1" u="sng"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800" b="1" baseline="30000" dirty="0">
                <a:solidFill>
                  <a:schemeClr val="bg1">
                    <a:lumMod val="85000"/>
                  </a:schemeClr>
                </a:solidFill>
                <a:effectLst>
                  <a:outerShdw blurRad="38100" dist="38100" dir="2700000" algn="tl">
                    <a:srgbClr val="000000">
                      <a:alpha val="43137"/>
                    </a:srgbClr>
                  </a:outerShdw>
                </a:effectLst>
              </a:rPr>
              <a:t>H216</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8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Day</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and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 </a:t>
            </a:r>
            <a:r>
              <a:rPr lang="en-US" sz="2800" b="1" u="sng" dirty="0">
                <a:effectLst>
                  <a:outerShdw blurRad="38100" dist="38100" dir="2700000" algn="tl">
                    <a:srgbClr val="000000">
                      <a:alpha val="43137"/>
                    </a:srgbClr>
                  </a:outerShdw>
                </a:effectLst>
                <a:latin typeface="Georgia" panose="02040502050405020303" pitchFamily="18" charset="0"/>
              </a:rPr>
              <a:t>darkness</a:t>
            </a:r>
            <a:r>
              <a:rPr lang="en-US" sz="2800" b="1" baseline="30000" dirty="0">
                <a:solidFill>
                  <a:schemeClr val="bg1">
                    <a:lumMod val="85000"/>
                  </a:schemeClr>
                </a:solidFill>
                <a:effectLst>
                  <a:outerShdw blurRad="38100" dist="38100" dir="2700000" algn="tl">
                    <a:srgbClr val="000000">
                      <a:alpha val="43137"/>
                    </a:srgbClr>
                  </a:outerShdw>
                </a:effectLst>
              </a:rPr>
              <a:t>H2822</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000" b="1" dirty="0" err="1">
                <a:effectLst>
                  <a:outerShdw blurRad="38100" dist="38100" dir="2700000" algn="tl">
                    <a:srgbClr val="000000">
                      <a:alpha val="43137"/>
                    </a:srgbClr>
                  </a:outerShdw>
                </a:effectLst>
                <a:latin typeface="Georgia" panose="02040502050405020303" pitchFamily="18" charset="0"/>
              </a:rPr>
              <a:t>choshek</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he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called </a:t>
            </a:r>
            <a:r>
              <a:rPr lang="en-US" sz="2800" b="1" u="sng" dirty="0" smtClean="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Night</a:t>
            </a:r>
            <a:r>
              <a:rPr lang="en-US" sz="2800" b="1" baseline="30000" dirty="0" smtClean="0">
                <a:solidFill>
                  <a:schemeClr val="tx1">
                    <a:lumMod val="65000"/>
                    <a:lumOff val="35000"/>
                  </a:schemeClr>
                </a:solidFill>
                <a:effectLst>
                  <a:outerShdw blurRad="38100" dist="38100" dir="2700000" algn="tl">
                    <a:srgbClr val="000000">
                      <a:alpha val="43137"/>
                    </a:srgbClr>
                  </a:outerShdw>
                </a:effectLst>
              </a:rPr>
              <a:t>H3915</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400" b="1" dirty="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layil</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endParaRPr lang="en-US" sz="2800" b="1" dirty="0">
              <a:solidFill>
                <a:schemeClr val="accent3">
                  <a:lumMod val="75000"/>
                </a:schemeClr>
              </a:solidFill>
              <a:effectLst>
                <a:outerShdw blurRad="38100" dist="38100" dir="2700000" algn="tl">
                  <a:srgbClr val="000000">
                    <a:alpha val="43137"/>
                  </a:srgbClr>
                </a:outerShdw>
              </a:effectLst>
              <a:latin typeface="Georgia" panose="02040502050405020303" pitchFamily="18" charset="0"/>
            </a:endParaRPr>
          </a:p>
          <a:p>
            <a:pPr marL="0" indent="0">
              <a:buNone/>
            </a:pPr>
            <a:r>
              <a:rPr lang="en-US" sz="2800" b="1" dirty="0" smtClean="0">
                <a:solidFill>
                  <a:schemeClr val="accent1">
                    <a:lumMod val="75000"/>
                  </a:schemeClr>
                </a:solidFill>
                <a:effectLst>
                  <a:outerShdw blurRad="38100" dist="38100" dir="2700000" algn="tl">
                    <a:srgbClr val="000000">
                      <a:alpha val="43137"/>
                    </a:srgbClr>
                  </a:outerShdw>
                </a:effectLst>
              </a:rPr>
              <a:t>Note: </a:t>
            </a:r>
            <a:r>
              <a:rPr lang="en-US" sz="2800" dirty="0" smtClean="0">
                <a:solidFill>
                  <a:schemeClr val="bg1">
                    <a:lumMod val="95000"/>
                    <a:lumOff val="5000"/>
                  </a:schemeClr>
                </a:solidFill>
                <a:effectLst>
                  <a:outerShdw blurRad="38100" dist="38100" dir="2700000" algn="tl">
                    <a:srgbClr val="000000">
                      <a:alpha val="43137"/>
                    </a:srgbClr>
                  </a:outerShdw>
                </a:effectLst>
              </a:rPr>
              <a:t> The </a:t>
            </a:r>
            <a:r>
              <a:rPr lang="en-US" sz="2800" b="1" dirty="0" err="1">
                <a:effectLst>
                  <a:outerShdw blurRad="38100" dist="38100" dir="2700000" algn="tl">
                    <a:srgbClr val="000000">
                      <a:alpha val="43137"/>
                    </a:srgbClr>
                  </a:outerShdw>
                </a:effectLst>
              </a:rPr>
              <a:t>choshek</a:t>
            </a:r>
            <a:r>
              <a:rPr lang="en-US" sz="2800" dirty="0">
                <a:effectLst>
                  <a:outerShdw blurRad="38100" dist="38100" dir="2700000" algn="tl">
                    <a:srgbClr val="000000">
                      <a:alpha val="43137"/>
                    </a:srgbClr>
                  </a:outerShdw>
                </a:effectLst>
              </a:rPr>
              <a:t> darkness </a:t>
            </a:r>
            <a:r>
              <a:rPr lang="en-US" sz="2800" dirty="0">
                <a:solidFill>
                  <a:schemeClr val="bg1">
                    <a:lumMod val="95000"/>
                    <a:lumOff val="5000"/>
                  </a:schemeClr>
                </a:solidFill>
                <a:effectLst>
                  <a:outerShdw blurRad="38100" dist="38100" dir="2700000" algn="tl">
                    <a:srgbClr val="000000">
                      <a:alpha val="43137"/>
                    </a:srgbClr>
                  </a:outerShdw>
                </a:effectLst>
              </a:rPr>
              <a:t>is also a part of our cycles (</a:t>
            </a:r>
            <a:r>
              <a:rPr lang="en-US" sz="2800" dirty="0" smtClean="0">
                <a:solidFill>
                  <a:schemeClr val="bg1">
                    <a:lumMod val="95000"/>
                    <a:lumOff val="5000"/>
                  </a:schemeClr>
                </a:solidFill>
                <a:effectLst>
                  <a:outerShdw blurRad="38100" dist="38100" dir="2700000" algn="tl">
                    <a:srgbClr val="000000">
                      <a:alpha val="43137"/>
                    </a:srgbClr>
                  </a:outerShdw>
                </a:effectLst>
              </a:rPr>
              <a:t>increasingly </a:t>
            </a:r>
            <a:r>
              <a:rPr lang="en-US" sz="2800" dirty="0">
                <a:solidFill>
                  <a:schemeClr val="bg1">
                    <a:lumMod val="95000"/>
                    <a:lumOff val="5000"/>
                  </a:schemeClr>
                </a:solidFill>
                <a:effectLst>
                  <a:outerShdw blurRad="38100" dist="38100" dir="2700000" algn="tl">
                    <a:srgbClr val="000000">
                      <a:alpha val="43137"/>
                    </a:srgbClr>
                  </a:outerShdw>
                </a:effectLst>
              </a:rPr>
              <a:t>so in these latter </a:t>
            </a:r>
            <a:r>
              <a:rPr lang="en-US" sz="2800" dirty="0" smtClean="0">
                <a:solidFill>
                  <a:schemeClr val="bg1">
                    <a:lumMod val="95000"/>
                    <a:lumOff val="5000"/>
                  </a:schemeClr>
                </a:solidFill>
                <a:effectLst>
                  <a:outerShdw blurRad="38100" dist="38100" dir="2700000" algn="tl">
                    <a:srgbClr val="000000">
                      <a:alpha val="43137"/>
                    </a:srgbClr>
                  </a:outerShdw>
                </a:effectLst>
              </a:rPr>
              <a:t>times). </a:t>
            </a:r>
            <a:br>
              <a:rPr lang="en-US" sz="2800" dirty="0" smtClean="0">
                <a:solidFill>
                  <a:schemeClr val="bg1">
                    <a:lumMod val="95000"/>
                    <a:lumOff val="5000"/>
                  </a:schemeClr>
                </a:solidFill>
                <a:effectLst>
                  <a:outerShdw blurRad="38100" dist="38100" dir="2700000" algn="tl">
                    <a:srgbClr val="000000">
                      <a:alpha val="43137"/>
                    </a:srgbClr>
                  </a:outerShdw>
                </a:effectLst>
              </a:rPr>
            </a:br>
            <a:r>
              <a:rPr lang="en-US" sz="2800" dirty="0" smtClean="0">
                <a:solidFill>
                  <a:schemeClr val="bg1">
                    <a:lumMod val="95000"/>
                    <a:lumOff val="5000"/>
                  </a:schemeClr>
                </a:solidFill>
                <a:effectLst>
                  <a:outerShdw blurRad="38100" dist="38100" dir="2700000" algn="tl">
                    <a:srgbClr val="000000">
                      <a:alpha val="43137"/>
                    </a:srgbClr>
                  </a:outerShdw>
                </a:effectLst>
              </a:rPr>
              <a:t>     We </a:t>
            </a:r>
            <a:r>
              <a:rPr lang="en-US" sz="2800" dirty="0">
                <a:solidFill>
                  <a:schemeClr val="bg1">
                    <a:lumMod val="95000"/>
                    <a:lumOff val="5000"/>
                  </a:schemeClr>
                </a:solidFill>
                <a:effectLst>
                  <a:outerShdw blurRad="38100" dist="38100" dir="2700000" algn="tl">
                    <a:srgbClr val="000000">
                      <a:alpha val="43137"/>
                    </a:srgbClr>
                  </a:outerShdw>
                </a:effectLst>
              </a:rPr>
              <a:t>will not be concentrating on the </a:t>
            </a:r>
            <a:r>
              <a:rPr lang="en-US" sz="2800" b="1" dirty="0" err="1">
                <a:effectLst>
                  <a:outerShdw blurRad="38100" dist="38100" dir="2700000" algn="tl">
                    <a:srgbClr val="000000">
                      <a:alpha val="43137"/>
                    </a:srgbClr>
                  </a:outerShdw>
                </a:effectLst>
              </a:rPr>
              <a:t>choshek</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darkness </a:t>
            </a:r>
            <a:r>
              <a:rPr lang="en-US" sz="2800" dirty="0" smtClean="0">
                <a:solidFill>
                  <a:schemeClr val="bg1">
                    <a:lumMod val="95000"/>
                    <a:lumOff val="5000"/>
                  </a:schemeClr>
                </a:solidFill>
                <a:effectLst>
                  <a:outerShdw blurRad="38100" dist="38100" dir="2700000" algn="tl">
                    <a:srgbClr val="000000">
                      <a:alpha val="43137"/>
                    </a:srgbClr>
                  </a:outerShdw>
                </a:effectLst>
              </a:rPr>
              <a:t/>
            </a:r>
            <a:br>
              <a:rPr lang="en-US" sz="2800" dirty="0" smtClean="0">
                <a:solidFill>
                  <a:schemeClr val="bg1">
                    <a:lumMod val="95000"/>
                    <a:lumOff val="5000"/>
                  </a:schemeClr>
                </a:solidFill>
                <a:effectLst>
                  <a:outerShdw blurRad="38100" dist="38100" dir="2700000" algn="tl">
                    <a:srgbClr val="000000">
                      <a:alpha val="43137"/>
                    </a:srgbClr>
                  </a:outerShdw>
                </a:effectLst>
              </a:rPr>
            </a:br>
            <a:r>
              <a:rPr lang="en-US" sz="2800" dirty="0" smtClean="0">
                <a:solidFill>
                  <a:schemeClr val="bg1">
                    <a:lumMod val="95000"/>
                    <a:lumOff val="5000"/>
                  </a:schemeClr>
                </a:solidFill>
                <a:effectLst>
                  <a:outerShdw blurRad="38100" dist="38100" dir="2700000" algn="tl">
                    <a:srgbClr val="000000">
                      <a:alpha val="43137"/>
                    </a:srgbClr>
                  </a:outerShdw>
                </a:effectLst>
              </a:rPr>
              <a:t>(in this study) </a:t>
            </a:r>
            <a:r>
              <a:rPr lang="en-US" sz="2800" dirty="0">
                <a:solidFill>
                  <a:schemeClr val="bg1">
                    <a:lumMod val="95000"/>
                    <a:lumOff val="5000"/>
                  </a:schemeClr>
                </a:solidFill>
                <a:effectLst>
                  <a:outerShdw blurRad="38100" dist="38100" dir="2700000" algn="tl">
                    <a:srgbClr val="000000">
                      <a:alpha val="43137"/>
                    </a:srgbClr>
                  </a:outerShdw>
                </a:effectLst>
              </a:rPr>
              <a:t>for that is another topic altogether. </a:t>
            </a:r>
            <a:endParaRPr lang="en-US" sz="2800" b="1" dirty="0" smtClean="0">
              <a:solidFill>
                <a:schemeClr val="accent1">
                  <a:lumMod val="75000"/>
                </a:schemeClr>
              </a:solidFill>
              <a:effectLst>
                <a:outerShdw blurRad="38100" dist="38100" dir="2700000" algn="tl">
                  <a:srgbClr val="000000">
                    <a:alpha val="43137"/>
                  </a:srgbClr>
                </a:outerShdw>
              </a:effectLst>
            </a:endParaRPr>
          </a:p>
          <a:p>
            <a:pPr marL="0" indent="0">
              <a:buNone/>
            </a:pPr>
            <a:endParaRPr lang="en-US" sz="2400" b="1" dirty="0">
              <a:solidFill>
                <a:schemeClr val="bg1">
                  <a:lumMod val="95000"/>
                  <a:lumOff val="5000"/>
                </a:schemeClr>
              </a:solidFill>
            </a:endParaRPr>
          </a:p>
        </p:txBody>
      </p:sp>
    </p:spTree>
    <p:extLst>
      <p:ext uri="{BB962C8B-B14F-4D97-AF65-F5344CB8AC3E}">
        <p14:creationId xmlns:p14="http://schemas.microsoft.com/office/powerpoint/2010/main" val="2186001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5178"/>
            <a:ext cx="9144000" cy="670560"/>
          </a:xfrm>
        </p:spPr>
        <p:txBody>
          <a:bodyPr>
            <a:normAutofit/>
            <a:scene3d>
              <a:camera prst="orthographicFront"/>
              <a:lightRig rig="threePt" dir="t"/>
            </a:scene3d>
            <a:sp3d extrusionH="57150">
              <a:bevelT w="38100" h="38100"/>
            </a:sp3d>
          </a:bodyPr>
          <a:lstStyle/>
          <a:p>
            <a:pPr algn="ctr"/>
            <a:r>
              <a:rPr lang="en-US" cap="none" dirty="0" smtClean="0">
                <a:latin typeface="Arial Rounded MT Bold" pitchFamily="34" charset="0"/>
              </a:rPr>
              <a:t>GEN 1:5b:  4</a:t>
            </a:r>
            <a:r>
              <a:rPr lang="en-US" cap="none" baseline="30000" dirty="0" smtClean="0">
                <a:latin typeface="Arial Rounded MT Bold" pitchFamily="34" charset="0"/>
              </a:rPr>
              <a:t>th</a:t>
            </a:r>
            <a:r>
              <a:rPr lang="en-US" cap="none" dirty="0" smtClean="0">
                <a:latin typeface="Arial Rounded MT Bold" pitchFamily="34" charset="0"/>
              </a:rPr>
              <a:t> &amp; 5</a:t>
            </a:r>
            <a:r>
              <a:rPr lang="en-US" cap="none" baseline="30000" dirty="0" smtClean="0">
                <a:latin typeface="Arial Rounded MT Bold" pitchFamily="34" charset="0"/>
              </a:rPr>
              <a:t>th</a:t>
            </a:r>
            <a:r>
              <a:rPr lang="en-US" cap="none" dirty="0" smtClean="0">
                <a:latin typeface="Arial Rounded MT Bold" pitchFamily="34" charset="0"/>
              </a:rPr>
              <a:t> UNITS GIVEN</a:t>
            </a:r>
            <a:endParaRPr lang="en-US" dirty="0">
              <a:latin typeface="Arial Rounded MT Bold" pitchFamily="34" charset="0"/>
            </a:endParaRPr>
          </a:p>
        </p:txBody>
      </p:sp>
      <p:sp>
        <p:nvSpPr>
          <p:cNvPr id="2" name="Slide Number Placeholder 1"/>
          <p:cNvSpPr>
            <a:spLocks noGrp="1"/>
          </p:cNvSpPr>
          <p:nvPr>
            <p:ph type="sldNum" sz="quarter" idx="12"/>
          </p:nvPr>
        </p:nvSpPr>
        <p:spPr>
          <a:xfrm>
            <a:off x="8305800" y="6477000"/>
            <a:ext cx="588336" cy="228600"/>
          </a:xfrm>
        </p:spPr>
        <p:txBody>
          <a:bodyPr/>
          <a:lstStyle/>
          <a:p>
            <a:fld id="{F716C96D-555A-4066-BF29-32A5BE0CACF3}" type="slidenum">
              <a:rPr lang="en-US" smtClean="0"/>
              <a:t>12</a:t>
            </a:fld>
            <a:endParaRPr lang="en-US" dirty="0"/>
          </a:p>
        </p:txBody>
      </p:sp>
      <p:sp>
        <p:nvSpPr>
          <p:cNvPr id="6" name="Content Placeholder 2"/>
          <p:cNvSpPr txBox="1">
            <a:spLocks/>
          </p:cNvSpPr>
          <p:nvPr/>
        </p:nvSpPr>
        <p:spPr>
          <a:xfrm>
            <a:off x="381000" y="1143000"/>
            <a:ext cx="8382000" cy="54102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800" b="1" dirty="0">
                <a:solidFill>
                  <a:srgbClr val="66FFFF"/>
                </a:solidFill>
                <a:effectLst>
                  <a:outerShdw blurRad="38100" dist="38100" dir="2700000" algn="tl">
                    <a:srgbClr val="000000">
                      <a:alpha val="43137"/>
                    </a:srgbClr>
                  </a:outerShdw>
                </a:effectLst>
              </a:rPr>
              <a:t>In Gen 1:4 &amp; 5, </a:t>
            </a:r>
            <a:r>
              <a:rPr lang="en-US" sz="2400" dirty="0">
                <a:solidFill>
                  <a:schemeClr val="bg1">
                    <a:lumMod val="95000"/>
                    <a:lumOff val="5000"/>
                  </a:schemeClr>
                </a:solidFill>
                <a:effectLst>
                  <a:outerShdw blurRad="38100" dist="38100" dir="2700000" algn="tl">
                    <a:srgbClr val="000000">
                      <a:alpha val="43137"/>
                    </a:srgbClr>
                  </a:outerShdw>
                </a:effectLst>
              </a:rPr>
              <a:t>there </a:t>
            </a:r>
            <a:r>
              <a:rPr lang="en-US" sz="2400" dirty="0" smtClean="0">
                <a:solidFill>
                  <a:schemeClr val="bg1">
                    <a:lumMod val="95000"/>
                    <a:lumOff val="5000"/>
                  </a:schemeClr>
                </a:solidFill>
                <a:effectLst>
                  <a:outerShdw blurRad="38100" dist="38100" dir="2700000" algn="tl">
                    <a:srgbClr val="000000">
                      <a:alpha val="43137"/>
                    </a:srgbClr>
                  </a:outerShdw>
                </a:effectLst>
              </a:rPr>
              <a:t>are a total of </a:t>
            </a:r>
            <a:r>
              <a:rPr lang="en-US" sz="2400" dirty="0">
                <a:solidFill>
                  <a:schemeClr val="bg1">
                    <a:lumMod val="95000"/>
                    <a:lumOff val="5000"/>
                  </a:schemeClr>
                </a:solidFill>
                <a:effectLst>
                  <a:outerShdw blurRad="38100" dist="38100" dir="2700000" algn="tl">
                    <a:srgbClr val="000000">
                      <a:alpha val="43137"/>
                    </a:srgbClr>
                  </a:outerShdw>
                </a:effectLst>
              </a:rPr>
              <a:t>5 </a:t>
            </a:r>
            <a:r>
              <a:rPr lang="en-US" sz="2400" dirty="0" smtClean="0">
                <a:solidFill>
                  <a:schemeClr val="bg1">
                    <a:lumMod val="95000"/>
                    <a:lumOff val="5000"/>
                  </a:schemeClr>
                </a:solidFill>
                <a:effectLst>
                  <a:outerShdw blurRad="38100" dist="38100" dir="2700000" algn="tl">
                    <a:srgbClr val="000000">
                      <a:alpha val="43137"/>
                    </a:srgbClr>
                  </a:outerShdw>
                </a:effectLst>
              </a:rPr>
              <a:t>UNITS </a:t>
            </a:r>
            <a:r>
              <a:rPr lang="en-US" sz="2400" dirty="0">
                <a:solidFill>
                  <a:schemeClr val="bg1">
                    <a:lumMod val="95000"/>
                    <a:lumOff val="5000"/>
                  </a:schemeClr>
                </a:solidFill>
                <a:effectLst>
                  <a:outerShdw blurRad="38100" dist="38100" dir="2700000" algn="tl">
                    <a:srgbClr val="000000">
                      <a:alpha val="43137"/>
                    </a:srgbClr>
                  </a:outerShdw>
                </a:effectLst>
              </a:rPr>
              <a:t>named by </a:t>
            </a:r>
            <a:r>
              <a:rPr lang="en-US" sz="2400" b="1" dirty="0">
                <a:solidFill>
                  <a:srgbClr val="66FFFF"/>
                </a:solidFill>
                <a:effectLst>
                  <a:outerShdw blurRad="38100" dist="38100" dir="2700000" algn="tl">
                    <a:srgbClr val="000000">
                      <a:alpha val="43137"/>
                    </a:srgbClr>
                  </a:outerShdw>
                </a:effectLst>
              </a:rPr>
              <a:t>Yahuah</a:t>
            </a:r>
            <a:r>
              <a:rPr lang="en-US" sz="2400" dirty="0">
                <a:solidFill>
                  <a:schemeClr val="bg1">
                    <a:lumMod val="95000"/>
                    <a:lumOff val="5000"/>
                  </a:schemeClr>
                </a:solidFill>
                <a:effectLst>
                  <a:outerShdw blurRad="38100" dist="38100" dir="2700000" algn="tl">
                    <a:srgbClr val="000000">
                      <a:alpha val="43137"/>
                    </a:srgbClr>
                  </a:outerShdw>
                </a:effectLst>
              </a:rPr>
              <a:t> as being fully part of </a:t>
            </a:r>
            <a:r>
              <a:rPr lang="en-US" sz="2400" dirty="0" smtClean="0">
                <a:solidFill>
                  <a:schemeClr val="bg1">
                    <a:lumMod val="95000"/>
                    <a:lumOff val="5000"/>
                  </a:schemeClr>
                </a:solidFill>
                <a:effectLst>
                  <a:outerShdw blurRad="38100" dist="38100" dir="2700000" algn="tl">
                    <a:srgbClr val="000000">
                      <a:alpha val="43137"/>
                    </a:srgbClr>
                  </a:outerShdw>
                </a:effectLst>
              </a:rPr>
              <a:t>the </a:t>
            </a:r>
            <a:r>
              <a:rPr lang="en-US" sz="2400" u="sng" dirty="0" smtClean="0">
                <a:solidFill>
                  <a:schemeClr val="bg1">
                    <a:lumMod val="95000"/>
                    <a:lumOff val="5000"/>
                  </a:schemeClr>
                </a:solidFill>
                <a:effectLst>
                  <a:outerShdw blurRad="38100" dist="38100" dir="2700000" algn="tl">
                    <a:srgbClr val="000000">
                      <a:alpha val="43137"/>
                    </a:srgbClr>
                  </a:outerShdw>
                </a:effectLst>
              </a:rPr>
              <a:t>first</a:t>
            </a:r>
            <a:r>
              <a:rPr lang="en-US" sz="2400" dirty="0" smtClean="0">
                <a:solidFill>
                  <a:schemeClr val="bg1">
                    <a:lumMod val="95000"/>
                    <a:lumOff val="5000"/>
                  </a:schemeClr>
                </a:solidFill>
                <a:effectLst>
                  <a:outerShdw blurRad="38100" dist="38100" dir="2700000" algn="tl">
                    <a:srgbClr val="000000">
                      <a:alpha val="43137"/>
                    </a:srgbClr>
                  </a:outerShdw>
                </a:effectLst>
              </a:rPr>
              <a:t> cycle </a:t>
            </a:r>
            <a:r>
              <a:rPr lang="en-US" sz="2400" dirty="0">
                <a:solidFill>
                  <a:schemeClr val="bg1">
                    <a:lumMod val="95000"/>
                    <a:lumOff val="5000"/>
                  </a:schemeClr>
                </a:solidFill>
                <a:effectLst>
                  <a:outerShdw blurRad="38100" dist="38100" dir="2700000" algn="tl">
                    <a:srgbClr val="000000">
                      <a:alpha val="43137"/>
                    </a:srgbClr>
                  </a:outerShdw>
                </a:effectLst>
              </a:rPr>
              <a:t>of the week.</a:t>
            </a:r>
            <a:r>
              <a:rPr lang="en-US" sz="2400" strike="sngStrike" dirty="0">
                <a:solidFill>
                  <a:schemeClr val="bg1">
                    <a:lumMod val="95000"/>
                    <a:lumOff val="5000"/>
                  </a:schemeClr>
                </a:solidFill>
                <a:effectLst>
                  <a:outerShdw blurRad="38100" dist="38100" dir="2700000" algn="tl">
                    <a:srgbClr val="000000">
                      <a:alpha val="43137"/>
                    </a:srgbClr>
                  </a:outerShdw>
                </a:effectLst>
              </a:rPr>
              <a:t>  </a:t>
            </a:r>
          </a:p>
          <a:p>
            <a:pPr marL="0" indent="0">
              <a:buNone/>
            </a:pPr>
            <a:r>
              <a:rPr lang="en-US" sz="2400" dirty="0">
                <a:solidFill>
                  <a:schemeClr val="bg1">
                    <a:lumMod val="95000"/>
                    <a:lumOff val="5000"/>
                  </a:schemeClr>
                </a:solidFill>
                <a:effectLst>
                  <a:outerShdw blurRad="38100" dist="38100" dir="2700000" algn="tl">
                    <a:srgbClr val="000000">
                      <a:alpha val="43137"/>
                    </a:srgbClr>
                  </a:outerShdw>
                </a:effectLst>
              </a:rPr>
              <a:t>Having already identified 3 </a:t>
            </a:r>
            <a:r>
              <a:rPr lang="en-US" sz="2400" dirty="0" smtClean="0">
                <a:solidFill>
                  <a:schemeClr val="bg1">
                    <a:lumMod val="95000"/>
                    <a:lumOff val="5000"/>
                  </a:schemeClr>
                </a:solidFill>
                <a:effectLst>
                  <a:outerShdw blurRad="38100" dist="38100" dir="2700000" algn="tl">
                    <a:srgbClr val="000000">
                      <a:alpha val="43137"/>
                    </a:srgbClr>
                  </a:outerShdw>
                </a:effectLst>
              </a:rPr>
              <a:t>UNITS of </a:t>
            </a:r>
            <a:r>
              <a:rPr lang="en-US" sz="2400" dirty="0">
                <a:solidFill>
                  <a:schemeClr val="bg1">
                    <a:lumMod val="95000"/>
                    <a:lumOff val="5000"/>
                  </a:schemeClr>
                </a:solidFill>
                <a:effectLst>
                  <a:outerShdw blurRad="38100" dist="38100" dir="2700000" algn="tl">
                    <a:srgbClr val="000000">
                      <a:alpha val="43137"/>
                    </a:srgbClr>
                  </a:outerShdw>
                </a:effectLst>
              </a:rPr>
              <a:t>the 24 hour cycle, we need to look closely </a:t>
            </a:r>
            <a:r>
              <a:rPr lang="en-US" sz="2400" dirty="0" smtClean="0">
                <a:solidFill>
                  <a:schemeClr val="bg1">
                    <a:lumMod val="95000"/>
                    <a:lumOff val="5000"/>
                  </a:schemeClr>
                </a:solidFill>
                <a:effectLst>
                  <a:outerShdw blurRad="38100" dist="38100" dir="2700000" algn="tl">
                    <a:srgbClr val="000000">
                      <a:alpha val="43137"/>
                    </a:srgbClr>
                  </a:outerShdw>
                </a:effectLst>
              </a:rPr>
              <a:t>at </a:t>
            </a:r>
            <a:r>
              <a:rPr lang="en-US" sz="2400" dirty="0" smtClean="0">
                <a:solidFill>
                  <a:schemeClr val="tx1">
                    <a:lumMod val="75000"/>
                    <a:lumOff val="25000"/>
                  </a:schemeClr>
                </a:solidFill>
                <a:effectLst>
                  <a:outerShdw blurRad="38100" dist="38100" dir="2700000" algn="tl">
                    <a:srgbClr val="000000">
                      <a:alpha val="43137"/>
                    </a:srgbClr>
                  </a:outerShdw>
                </a:effectLst>
              </a:rPr>
              <a:t>“the last part” </a:t>
            </a:r>
            <a:r>
              <a:rPr lang="en-US" sz="2400" dirty="0" smtClean="0">
                <a:solidFill>
                  <a:schemeClr val="bg1">
                    <a:lumMod val="95000"/>
                    <a:lumOff val="5000"/>
                  </a:schemeClr>
                </a:solidFill>
                <a:effectLst>
                  <a:outerShdw blurRad="38100" dist="38100" dir="2700000" algn="tl">
                    <a:srgbClr val="000000">
                      <a:alpha val="43137"/>
                    </a:srgbClr>
                  </a:outerShdw>
                </a:effectLst>
              </a:rPr>
              <a:t>of </a:t>
            </a:r>
            <a:r>
              <a:rPr lang="en-US" sz="2400" dirty="0">
                <a:solidFill>
                  <a:srgbClr val="66FFFF"/>
                </a:solidFill>
                <a:effectLst>
                  <a:outerShdw blurRad="38100" dist="38100" dir="2700000" algn="tl">
                    <a:srgbClr val="000000">
                      <a:alpha val="43137"/>
                    </a:srgbClr>
                  </a:outerShdw>
                </a:effectLst>
              </a:rPr>
              <a:t>Genesis </a:t>
            </a:r>
            <a:r>
              <a:rPr lang="en-US" sz="2400" dirty="0" smtClean="0">
                <a:solidFill>
                  <a:srgbClr val="66FFFF"/>
                </a:solidFill>
                <a:effectLst>
                  <a:outerShdw blurRad="38100" dist="38100" dir="2700000" algn="tl">
                    <a:srgbClr val="000000">
                      <a:alpha val="43137"/>
                    </a:srgbClr>
                  </a:outerShdw>
                </a:effectLst>
              </a:rPr>
              <a:t>1:5 </a:t>
            </a:r>
            <a:r>
              <a:rPr lang="en-US" sz="2400" dirty="0" smtClean="0">
                <a:solidFill>
                  <a:schemeClr val="bg1">
                    <a:lumMod val="95000"/>
                    <a:lumOff val="5000"/>
                  </a:schemeClr>
                </a:solidFill>
                <a:effectLst>
                  <a:outerShdw blurRad="38100" dist="38100" dir="2700000" algn="tl">
                    <a:srgbClr val="000000">
                      <a:alpha val="43137"/>
                    </a:srgbClr>
                  </a:outerShdw>
                </a:effectLst>
              </a:rPr>
              <a:t>to identify the last 2 UNITS.</a:t>
            </a:r>
            <a:r>
              <a:rPr lang="en-US" sz="2400" dirty="0" smtClean="0">
                <a:solidFill>
                  <a:srgbClr val="66FFFF"/>
                </a:solidFill>
                <a:effectLst>
                  <a:outerShdw blurRad="38100" dist="38100" dir="2700000" algn="tl">
                    <a:srgbClr val="000000">
                      <a:alpha val="43137"/>
                    </a:srgbClr>
                  </a:outerShdw>
                </a:effectLst>
              </a:rPr>
              <a:t> </a:t>
            </a:r>
            <a:endParaRPr lang="en-US" sz="2400" dirty="0">
              <a:solidFill>
                <a:srgbClr val="66FFFF"/>
              </a:solidFill>
              <a:effectLst>
                <a:outerShdw blurRad="38100" dist="38100" dir="2700000" algn="tl">
                  <a:srgbClr val="000000">
                    <a:alpha val="43137"/>
                  </a:srgbClr>
                </a:outerShdw>
              </a:effectLst>
            </a:endParaRPr>
          </a:p>
          <a:p>
            <a:pPr marL="1188720" indent="-1188720">
              <a:buClr>
                <a:prstClr val="white"/>
              </a:buClr>
              <a:buNone/>
            </a:pPr>
            <a:r>
              <a:rPr lang="en-US" sz="2800" b="1" dirty="0">
                <a:solidFill>
                  <a:srgbClr val="66FFFF"/>
                </a:solidFill>
                <a:effectLst>
                  <a:outerShdw blurRad="38100" dist="38100" dir="2700000" algn="tl">
                    <a:srgbClr val="000000">
                      <a:alpha val="43137"/>
                    </a:srgbClr>
                  </a:outerShdw>
                </a:effectLst>
                <a:latin typeface="Georgia" panose="02040502050405020303" pitchFamily="18" charset="0"/>
              </a:rPr>
              <a:t>Gen 1:5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called the </a:t>
            </a:r>
            <a:r>
              <a:rPr lang="en-US" sz="20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Day</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 </a:t>
            </a:r>
            <a:r>
              <a:rPr lang="en-US" sz="2000" b="1" u="sng" dirty="0">
                <a:effectLst>
                  <a:outerShdw blurRad="38100" dist="38100" dir="2700000" algn="tl">
                    <a:srgbClr val="000000">
                      <a:alpha val="43137"/>
                    </a:srgbClr>
                  </a:outerShdw>
                </a:effectLst>
                <a:latin typeface="Georgia" panose="02040502050405020303" pitchFamily="18" charset="0"/>
              </a:rPr>
              <a:t>darkness</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he called </a:t>
            </a:r>
            <a:r>
              <a:rPr lang="en-US" sz="2000" b="1" u="sng" dirty="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Night</a:t>
            </a:r>
            <a:r>
              <a:rPr lang="en-US" sz="2000" b="1" dirty="0">
                <a:solidFill>
                  <a:schemeClr val="tx1">
                    <a:lumMod val="65000"/>
                    <a:lumOff val="35000"/>
                  </a:schemeClr>
                </a:solidFill>
                <a:effectLst>
                  <a:outerShdw blurRad="38100" dist="38100" dir="2700000" algn="tl">
                    <a:srgbClr val="000000">
                      <a:alpha val="43137"/>
                    </a:srgbClr>
                  </a:outerShdw>
                </a:effectLst>
                <a:latin typeface="Georgia" panose="02040502050405020303" pitchFamily="18" charset="0"/>
              </a:rPr>
              <a:t>,</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there was </a:t>
            </a:r>
            <a:r>
              <a:rPr lang="en-US" sz="2000" b="1" u="sng" dirty="0">
                <a:solidFill>
                  <a:schemeClr val="accent6">
                    <a:lumMod val="75000"/>
                  </a:schemeClr>
                </a:solidFill>
                <a:effectLst>
                  <a:outerShdw blurRad="38100" dist="38100" dir="2700000" algn="tl">
                    <a:srgbClr val="000000">
                      <a:alpha val="43137"/>
                    </a:srgbClr>
                  </a:outerShdw>
                </a:effectLst>
                <a:latin typeface="Georgia" panose="02040502050405020303" pitchFamily="18" charset="0"/>
              </a:rPr>
              <a:t>evening</a:t>
            </a:r>
            <a:r>
              <a:rPr lang="en-US" sz="2000" b="1" dirty="0">
                <a:solidFill>
                  <a:srgbClr val="D8507E">
                    <a:lumMod val="75000"/>
                  </a:srgbClr>
                </a:solidFill>
                <a:effectLst>
                  <a:outerShdw blurRad="38100" dist="38100" dir="2700000" algn="tl">
                    <a:srgbClr val="000000">
                      <a:alpha val="43137"/>
                    </a:srgbClr>
                  </a:outerShdw>
                </a:effectLst>
                <a:latin typeface="Georgia" panose="02040502050405020303" pitchFamily="18" charset="0"/>
              </a:rPr>
              <a:t>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000" b="1" dirty="0">
                <a:solidFill>
                  <a:schemeClr val="accent6">
                    <a:lumMod val="75000"/>
                  </a:schemeClr>
                </a:solidFill>
                <a:effectLst>
                  <a:outerShdw blurRad="38100" dist="38100" dir="2700000" algn="tl">
                    <a:srgbClr val="000000">
                      <a:alpha val="43137"/>
                    </a:srgbClr>
                  </a:outerShdw>
                </a:effectLst>
                <a:latin typeface="Georgia" panose="02040502050405020303" pitchFamily="18" charset="0"/>
              </a:rPr>
              <a:t>ereb</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there was </a:t>
            </a:r>
            <a:r>
              <a:rPr lang="en-US" sz="2000" b="1" u="sng" dirty="0">
                <a:solidFill>
                  <a:schemeClr val="tx2"/>
                </a:solidFill>
                <a:effectLst>
                  <a:outerShdw blurRad="38100" dist="38100" dir="2700000" algn="tl">
                    <a:srgbClr val="000000">
                      <a:alpha val="43137"/>
                    </a:srgbClr>
                  </a:outerShdw>
                </a:effectLst>
                <a:latin typeface="Georgia" panose="02040502050405020303" pitchFamily="18" charset="0"/>
              </a:rPr>
              <a:t>morning</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err="1">
                <a:solidFill>
                  <a:schemeClr val="tx2"/>
                </a:solidFill>
                <a:effectLst>
                  <a:outerShdw blurRad="38100" dist="38100" dir="2700000" algn="tl">
                    <a:srgbClr val="000000">
                      <a:alpha val="43137"/>
                    </a:srgbClr>
                  </a:outerShdw>
                </a:effectLst>
                <a:latin typeface="Georgia" panose="02040502050405020303" pitchFamily="18" charset="0"/>
              </a:rPr>
              <a:t>boqer</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the first day. </a:t>
            </a:r>
          </a:p>
          <a:p>
            <a:pPr marL="0" indent="0">
              <a:buNone/>
            </a:pPr>
            <a:endParaRPr lang="en-US" sz="700" dirty="0">
              <a:solidFill>
                <a:srgbClr val="00B050"/>
              </a:solidFill>
              <a:effectLst>
                <a:outerShdw blurRad="38100" dist="38100" dir="2700000" algn="tl">
                  <a:srgbClr val="000000">
                    <a:alpha val="43137"/>
                  </a:srgbClr>
                </a:outerShdw>
              </a:effectLst>
            </a:endParaRPr>
          </a:p>
          <a:p>
            <a:pPr marL="0" indent="0">
              <a:buNone/>
            </a:pPr>
            <a:r>
              <a:rPr lang="en-US" sz="2200" dirty="0">
                <a:solidFill>
                  <a:schemeClr val="bg1">
                    <a:lumMod val="95000"/>
                    <a:lumOff val="5000"/>
                  </a:schemeClr>
                </a:solidFill>
                <a:effectLst>
                  <a:outerShdw blurRad="38100" dist="38100" dir="2700000" algn="tl">
                    <a:srgbClr val="000000">
                      <a:alpha val="43137"/>
                    </a:srgbClr>
                  </a:outerShdw>
                </a:effectLst>
              </a:rPr>
              <a:t>Here we </a:t>
            </a:r>
            <a:r>
              <a:rPr lang="en-US" sz="2200" dirty="0" smtClean="0">
                <a:solidFill>
                  <a:schemeClr val="bg1">
                    <a:lumMod val="95000"/>
                    <a:lumOff val="5000"/>
                  </a:schemeClr>
                </a:solidFill>
                <a:effectLst>
                  <a:outerShdw blurRad="38100" dist="38100" dir="2700000" algn="tl">
                    <a:srgbClr val="000000">
                      <a:alpha val="43137"/>
                    </a:srgbClr>
                  </a:outerShdw>
                </a:effectLst>
              </a:rPr>
              <a:t>see the last </a:t>
            </a:r>
            <a:r>
              <a:rPr lang="en-US" sz="2200" dirty="0">
                <a:solidFill>
                  <a:schemeClr val="bg1">
                    <a:lumMod val="95000"/>
                    <a:lumOff val="5000"/>
                  </a:schemeClr>
                </a:solidFill>
                <a:effectLst>
                  <a:outerShdw blurRad="38100" dist="38100" dir="2700000" algn="tl">
                    <a:srgbClr val="000000">
                      <a:alpha val="43137"/>
                    </a:srgbClr>
                  </a:outerShdw>
                </a:effectLst>
              </a:rPr>
              <a:t>two </a:t>
            </a:r>
            <a:r>
              <a:rPr lang="en-US" sz="2200" dirty="0" smtClean="0">
                <a:solidFill>
                  <a:schemeClr val="bg1">
                    <a:lumMod val="95000"/>
                    <a:lumOff val="5000"/>
                  </a:schemeClr>
                </a:solidFill>
                <a:effectLst>
                  <a:outerShdw blurRad="38100" dist="38100" dir="2700000" algn="tl">
                    <a:srgbClr val="000000">
                      <a:alpha val="43137"/>
                    </a:srgbClr>
                  </a:outerShdw>
                </a:effectLst>
              </a:rPr>
              <a:t>UNITS:  </a:t>
            </a:r>
            <a:r>
              <a:rPr lang="en-US" sz="2200" b="1" dirty="0">
                <a:solidFill>
                  <a:schemeClr val="accent6">
                    <a:lumMod val="75000"/>
                  </a:schemeClr>
                </a:solidFill>
                <a:effectLst>
                  <a:outerShdw blurRad="38100" dist="38100" dir="2700000" algn="tl">
                    <a:srgbClr val="000000">
                      <a:alpha val="43137"/>
                    </a:srgbClr>
                  </a:outerShdw>
                </a:effectLst>
              </a:rPr>
              <a:t>ereb</a:t>
            </a:r>
            <a:r>
              <a:rPr lang="en-US" sz="2200" dirty="0">
                <a:solidFill>
                  <a:schemeClr val="bg1">
                    <a:lumMod val="95000"/>
                    <a:lumOff val="5000"/>
                  </a:schemeClr>
                </a:solidFill>
                <a:effectLst>
                  <a:outerShdw blurRad="38100" dist="38100" dir="2700000" algn="tl">
                    <a:srgbClr val="000000">
                      <a:alpha val="43137"/>
                    </a:srgbClr>
                  </a:outerShdw>
                </a:effectLst>
              </a:rPr>
              <a:t> (</a:t>
            </a:r>
            <a:r>
              <a:rPr lang="en-US" sz="2200" dirty="0">
                <a:solidFill>
                  <a:schemeClr val="accent6">
                    <a:lumMod val="75000"/>
                  </a:schemeClr>
                </a:solidFill>
                <a:effectLst>
                  <a:outerShdw blurRad="38100" dist="38100" dir="2700000" algn="tl">
                    <a:srgbClr val="000000">
                      <a:alpha val="43137"/>
                    </a:srgbClr>
                  </a:outerShdw>
                </a:effectLst>
              </a:rPr>
              <a:t>evening</a:t>
            </a:r>
            <a:r>
              <a:rPr lang="en-US" sz="2200" dirty="0">
                <a:solidFill>
                  <a:schemeClr val="bg1">
                    <a:lumMod val="95000"/>
                    <a:lumOff val="5000"/>
                  </a:schemeClr>
                </a:solidFill>
                <a:effectLst>
                  <a:outerShdw blurRad="38100" dist="38100" dir="2700000" algn="tl">
                    <a:srgbClr val="000000">
                      <a:alpha val="43137"/>
                    </a:srgbClr>
                  </a:outerShdw>
                </a:effectLst>
              </a:rPr>
              <a:t>)  and </a:t>
            </a:r>
            <a:r>
              <a:rPr lang="en-US" sz="2200" dirty="0" smtClean="0">
                <a:solidFill>
                  <a:schemeClr val="bg1">
                    <a:lumMod val="95000"/>
                    <a:lumOff val="5000"/>
                  </a:schemeClr>
                </a:solidFill>
                <a:effectLst>
                  <a:outerShdw blurRad="38100" dist="38100" dir="2700000" algn="tl">
                    <a:srgbClr val="000000">
                      <a:alpha val="43137"/>
                    </a:srgbClr>
                  </a:outerShdw>
                </a:effectLst>
              </a:rPr>
              <a:t> </a:t>
            </a:r>
            <a:r>
              <a:rPr lang="en-US" sz="2200" b="1" dirty="0">
                <a:solidFill>
                  <a:schemeClr val="tx2"/>
                </a:solidFill>
                <a:effectLst>
                  <a:outerShdw blurRad="38100" dist="38100" dir="2700000" algn="tl">
                    <a:srgbClr val="000000">
                      <a:alpha val="43137"/>
                    </a:srgbClr>
                  </a:outerShdw>
                </a:effectLst>
              </a:rPr>
              <a:t>boqer</a:t>
            </a:r>
            <a:r>
              <a:rPr lang="en-US" sz="2200" dirty="0">
                <a:solidFill>
                  <a:schemeClr val="bg1">
                    <a:lumMod val="95000"/>
                    <a:lumOff val="5000"/>
                  </a:schemeClr>
                </a:solidFill>
                <a:effectLst>
                  <a:outerShdw blurRad="38100" dist="38100" dir="2700000" algn="tl">
                    <a:srgbClr val="000000">
                      <a:alpha val="43137"/>
                    </a:srgbClr>
                  </a:outerShdw>
                </a:effectLst>
              </a:rPr>
              <a:t> (</a:t>
            </a:r>
            <a:r>
              <a:rPr lang="en-US" sz="2200" dirty="0">
                <a:solidFill>
                  <a:schemeClr val="tx2"/>
                </a:solidFill>
                <a:effectLst>
                  <a:outerShdw blurRad="38100" dist="38100" dir="2700000" algn="tl">
                    <a:srgbClr val="000000">
                      <a:alpha val="43137"/>
                    </a:srgbClr>
                  </a:outerShdw>
                </a:effectLst>
              </a:rPr>
              <a:t>morning</a:t>
            </a:r>
            <a:r>
              <a:rPr lang="en-US" sz="2200" dirty="0" smtClean="0">
                <a:solidFill>
                  <a:schemeClr val="bg1">
                    <a:lumMod val="95000"/>
                    <a:lumOff val="5000"/>
                  </a:schemeClr>
                </a:solidFill>
                <a:effectLst>
                  <a:outerShdw blurRad="38100" dist="38100" dir="2700000" algn="tl">
                    <a:srgbClr val="000000">
                      <a:alpha val="43137"/>
                    </a:srgbClr>
                  </a:outerShdw>
                </a:effectLst>
              </a:rPr>
              <a:t>).  </a:t>
            </a:r>
            <a:br>
              <a:rPr lang="en-US" sz="2200" dirty="0" smtClean="0">
                <a:solidFill>
                  <a:schemeClr val="bg1">
                    <a:lumMod val="95000"/>
                    <a:lumOff val="5000"/>
                  </a:schemeClr>
                </a:solidFill>
                <a:effectLst>
                  <a:outerShdw blurRad="38100" dist="38100" dir="2700000" algn="tl">
                    <a:srgbClr val="000000">
                      <a:alpha val="43137"/>
                    </a:srgbClr>
                  </a:outerShdw>
                </a:effectLst>
              </a:rPr>
            </a:br>
            <a:r>
              <a:rPr lang="en-US" sz="2200" dirty="0" smtClean="0">
                <a:solidFill>
                  <a:schemeClr val="bg1">
                    <a:lumMod val="95000"/>
                    <a:lumOff val="5000"/>
                  </a:schemeClr>
                </a:solidFill>
                <a:effectLst>
                  <a:outerShdw blurRad="38100" dist="38100" dir="2700000" algn="tl">
                    <a:srgbClr val="000000">
                      <a:alpha val="43137"/>
                    </a:srgbClr>
                  </a:outerShdw>
                </a:effectLst>
              </a:rPr>
              <a:t>Another generic term for </a:t>
            </a:r>
            <a:r>
              <a:rPr lang="en-US" sz="2200" u="sng" dirty="0" smtClean="0">
                <a:solidFill>
                  <a:schemeClr val="bg1">
                    <a:lumMod val="95000"/>
                    <a:lumOff val="5000"/>
                  </a:schemeClr>
                </a:solidFill>
                <a:effectLst>
                  <a:outerShdw blurRad="38100" dist="38100" dir="2700000" algn="tl">
                    <a:srgbClr val="000000">
                      <a:alpha val="43137"/>
                    </a:srgbClr>
                  </a:outerShdw>
                </a:effectLst>
              </a:rPr>
              <a:t>both</a:t>
            </a:r>
            <a:r>
              <a:rPr lang="en-US" sz="2200" dirty="0" smtClean="0">
                <a:solidFill>
                  <a:schemeClr val="bg1">
                    <a:lumMod val="95000"/>
                    <a:lumOff val="5000"/>
                  </a:schemeClr>
                </a:solidFill>
                <a:effectLst>
                  <a:outerShdw blurRad="38100" dist="38100" dir="2700000" algn="tl">
                    <a:srgbClr val="000000">
                      <a:alpha val="43137"/>
                    </a:srgbClr>
                  </a:outerShdw>
                </a:effectLst>
              </a:rPr>
              <a:t> </a:t>
            </a:r>
            <a:r>
              <a:rPr lang="en-US" sz="2200" dirty="0" smtClean="0">
                <a:solidFill>
                  <a:schemeClr val="accent6">
                    <a:lumMod val="75000"/>
                  </a:schemeClr>
                </a:solidFill>
                <a:effectLst>
                  <a:outerShdw blurRad="38100" dist="38100" dir="2700000" algn="tl">
                    <a:srgbClr val="000000">
                      <a:alpha val="43137"/>
                    </a:srgbClr>
                  </a:outerShdw>
                </a:effectLst>
              </a:rPr>
              <a:t>evening</a:t>
            </a:r>
            <a:r>
              <a:rPr lang="en-US" sz="2200" dirty="0" smtClean="0">
                <a:solidFill>
                  <a:schemeClr val="bg1">
                    <a:lumMod val="95000"/>
                    <a:lumOff val="5000"/>
                  </a:schemeClr>
                </a:solidFill>
                <a:effectLst>
                  <a:outerShdw blurRad="38100" dist="38100" dir="2700000" algn="tl">
                    <a:srgbClr val="000000">
                      <a:alpha val="43137"/>
                    </a:srgbClr>
                  </a:outerShdw>
                </a:effectLst>
              </a:rPr>
              <a:t> and </a:t>
            </a:r>
            <a:r>
              <a:rPr lang="en-US" sz="2200" dirty="0" smtClean="0">
                <a:solidFill>
                  <a:schemeClr val="tx2"/>
                </a:solidFill>
                <a:effectLst>
                  <a:outerShdw blurRad="38100" dist="38100" dir="2700000" algn="tl">
                    <a:srgbClr val="000000">
                      <a:alpha val="43137"/>
                    </a:srgbClr>
                  </a:outerShdw>
                </a:effectLst>
              </a:rPr>
              <a:t>morning</a:t>
            </a:r>
            <a:r>
              <a:rPr lang="en-US" sz="2200" dirty="0">
                <a:solidFill>
                  <a:schemeClr val="bg1">
                    <a:lumMod val="95000"/>
                    <a:lumOff val="5000"/>
                  </a:schemeClr>
                </a:solidFill>
                <a:effectLst>
                  <a:outerShdw blurRad="38100" dist="38100" dir="2700000" algn="tl">
                    <a:srgbClr val="000000">
                      <a:alpha val="43137"/>
                    </a:srgbClr>
                  </a:outerShdw>
                </a:effectLst>
              </a:rPr>
              <a:t> </a:t>
            </a:r>
            <a:r>
              <a:rPr lang="en-US" sz="2200" dirty="0" smtClean="0">
                <a:solidFill>
                  <a:schemeClr val="bg1">
                    <a:lumMod val="95000"/>
                    <a:lumOff val="5000"/>
                  </a:schemeClr>
                </a:solidFill>
                <a:effectLst>
                  <a:outerShdw blurRad="38100" dist="38100" dir="2700000" algn="tl">
                    <a:srgbClr val="000000">
                      <a:alpha val="43137"/>
                    </a:srgbClr>
                  </a:outerShdw>
                </a:effectLst>
              </a:rPr>
              <a:t>is </a:t>
            </a:r>
            <a:r>
              <a:rPr lang="en-US" sz="2200" b="1" u="sng" dirty="0" smtClean="0">
                <a:solidFill>
                  <a:schemeClr val="bg1">
                    <a:lumMod val="95000"/>
                    <a:lumOff val="5000"/>
                  </a:schemeClr>
                </a:solidFill>
                <a:effectLst>
                  <a:outerShdw blurRad="38100" dist="38100" dir="2700000" algn="tl">
                    <a:srgbClr val="000000">
                      <a:alpha val="43137"/>
                    </a:srgbClr>
                  </a:outerShdw>
                </a:effectLst>
              </a:rPr>
              <a:t>twilight</a:t>
            </a:r>
            <a:r>
              <a:rPr lang="en-US" sz="2200" b="1" dirty="0" smtClean="0">
                <a:solidFill>
                  <a:schemeClr val="bg1">
                    <a:lumMod val="95000"/>
                    <a:lumOff val="5000"/>
                  </a:schemeClr>
                </a:solidFill>
                <a:effectLst>
                  <a:outerShdw blurRad="38100" dist="38100" dir="2700000" algn="tl">
                    <a:srgbClr val="000000">
                      <a:alpha val="43137"/>
                    </a:srgbClr>
                  </a:outerShdw>
                </a:effectLst>
              </a:rPr>
              <a:t>.</a:t>
            </a:r>
            <a:r>
              <a:rPr lang="en-US" sz="2200" dirty="0" smtClean="0">
                <a:solidFill>
                  <a:schemeClr val="bg1">
                    <a:lumMod val="95000"/>
                    <a:lumOff val="5000"/>
                  </a:schemeClr>
                </a:solidFill>
                <a:effectLst>
                  <a:outerShdw blurRad="38100" dist="38100" dir="2700000" algn="tl">
                    <a:srgbClr val="000000">
                      <a:alpha val="43137"/>
                    </a:srgbClr>
                  </a:outerShdw>
                </a:effectLst>
              </a:rPr>
              <a:t>  </a:t>
            </a:r>
          </a:p>
          <a:p>
            <a:pPr marL="0" indent="0">
              <a:buNone/>
            </a:pPr>
            <a:endParaRPr lang="en-US" sz="1050" b="1" dirty="0" smtClean="0">
              <a:solidFill>
                <a:schemeClr val="bg1">
                  <a:lumMod val="95000"/>
                  <a:lumOff val="5000"/>
                </a:schemeClr>
              </a:solidFill>
              <a:effectLst>
                <a:outerShdw blurRad="38100" dist="38100" dir="2700000" algn="tl">
                  <a:srgbClr val="000000">
                    <a:alpha val="43137"/>
                  </a:srgbClr>
                </a:outerShdw>
              </a:effectLst>
            </a:endParaRPr>
          </a:p>
          <a:p>
            <a:pPr marL="0" indent="0">
              <a:buNone/>
            </a:pPr>
            <a:r>
              <a:rPr lang="en-US" b="1" dirty="0" smtClean="0">
                <a:solidFill>
                  <a:schemeClr val="bg1">
                    <a:lumMod val="95000"/>
                    <a:lumOff val="5000"/>
                  </a:schemeClr>
                </a:solidFill>
                <a:effectLst>
                  <a:outerShdw blurRad="38100" dist="38100" dir="2700000" algn="tl">
                    <a:srgbClr val="000000">
                      <a:alpha val="43137"/>
                    </a:srgbClr>
                  </a:outerShdw>
                </a:effectLst>
              </a:rPr>
              <a:t>This is the final list of 5 UNITS for Day 1 of Creation: </a:t>
            </a:r>
            <a:r>
              <a:rPr lang="en-US" b="1" dirty="0">
                <a:solidFill>
                  <a:schemeClr val="bg1">
                    <a:lumMod val="95000"/>
                    <a:lumOff val="5000"/>
                  </a:schemeClr>
                </a:solidFill>
                <a:effectLst>
                  <a:outerShdw blurRad="38100" dist="38100" dir="2700000" algn="tl">
                    <a:srgbClr val="000000">
                      <a:alpha val="43137"/>
                    </a:srgbClr>
                  </a:outerShdw>
                </a:effectLst>
              </a:rPr>
              <a:t>	</a:t>
            </a:r>
            <a:br>
              <a:rPr lang="en-US" b="1" dirty="0">
                <a:solidFill>
                  <a:schemeClr val="bg1">
                    <a:lumMod val="95000"/>
                    <a:lumOff val="5000"/>
                  </a:schemeClr>
                </a:solidFill>
                <a:effectLst>
                  <a:outerShdw blurRad="38100" dist="38100" dir="2700000" algn="tl">
                    <a:srgbClr val="000000">
                      <a:alpha val="43137"/>
                    </a:srgbClr>
                  </a:outerShdw>
                </a:effectLst>
              </a:rPr>
            </a:br>
            <a:r>
              <a:rPr lang="en-US" b="1" dirty="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1. </a:t>
            </a:r>
            <a:r>
              <a:rPr lang="en-US" b="1" dirty="0" smtClean="0">
                <a:solidFill>
                  <a:schemeClr val="bg1">
                    <a:lumMod val="95000"/>
                    <a:lumOff val="5000"/>
                  </a:schemeClr>
                </a:solidFill>
                <a:effectLst>
                  <a:outerShdw blurRad="38100" dist="38100" dir="2700000" algn="tl">
                    <a:srgbClr val="000000">
                      <a:alpha val="43137"/>
                    </a:srgbClr>
                  </a:outerShdw>
                </a:effectLst>
              </a:rPr>
              <a:t>light</a:t>
            </a:r>
            <a:r>
              <a:rPr lang="en-US" b="1" baseline="30000" dirty="0" smtClean="0">
                <a:solidFill>
                  <a:schemeClr val="bg1">
                    <a:lumMod val="85000"/>
                  </a:schemeClr>
                </a:solidFill>
                <a:effectLst>
                  <a:outerShdw blurRad="38100" dist="38100" dir="2700000" algn="tl">
                    <a:srgbClr val="000000">
                      <a:alpha val="43137"/>
                    </a:srgbClr>
                  </a:outerShdw>
                </a:effectLst>
              </a:rPr>
              <a:t>H216</a:t>
            </a:r>
            <a:r>
              <a:rPr lang="en-US" b="1" dirty="0">
                <a:solidFill>
                  <a:schemeClr val="bg1">
                    <a:lumMod val="95000"/>
                    <a:lumOff val="5000"/>
                  </a:schemeClr>
                </a:solidFill>
                <a:effectLst>
                  <a:outerShdw blurRad="38100" dist="38100" dir="2700000" algn="tl">
                    <a:srgbClr val="000000">
                      <a:alpha val="43137"/>
                    </a:srgbClr>
                  </a:outerShdw>
                </a:effectLst>
              </a:rPr>
              <a:t/>
            </a:r>
            <a:br>
              <a:rPr lang="en-US" b="1" dirty="0">
                <a:solidFill>
                  <a:schemeClr val="bg1">
                    <a:lumMod val="95000"/>
                    <a:lumOff val="5000"/>
                  </a:schemeClr>
                </a:solidFill>
                <a:effectLst>
                  <a:outerShdw blurRad="38100" dist="38100" dir="2700000" algn="tl">
                    <a:srgbClr val="000000">
                      <a:alpha val="43137"/>
                    </a:srgbClr>
                  </a:outerShdw>
                </a:effectLst>
              </a:rPr>
            </a:br>
            <a:r>
              <a:rPr lang="en-US" b="1" dirty="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2. </a:t>
            </a:r>
            <a:r>
              <a:rPr lang="en-US" b="1" dirty="0">
                <a:effectLst>
                  <a:outerShdw blurRad="38100" dist="38100" dir="2700000" algn="tl">
                    <a:srgbClr val="000000">
                      <a:alpha val="43137"/>
                    </a:srgbClr>
                  </a:outerShdw>
                </a:effectLst>
              </a:rPr>
              <a:t>darkness</a:t>
            </a:r>
            <a:r>
              <a:rPr lang="en-US" b="1" baseline="30000" dirty="0">
                <a:solidFill>
                  <a:schemeClr val="tx1">
                    <a:lumMod val="65000"/>
                    <a:lumOff val="35000"/>
                  </a:schemeClr>
                </a:solidFill>
                <a:effectLst>
                  <a:outerShdw blurRad="38100" dist="38100" dir="2700000" algn="tl">
                    <a:srgbClr val="000000">
                      <a:alpha val="43137"/>
                    </a:srgbClr>
                  </a:outerShdw>
                </a:effectLst>
              </a:rPr>
              <a:t>H2822</a:t>
            </a:r>
            <a:r>
              <a:rPr lang="en-US" b="1" dirty="0">
                <a:solidFill>
                  <a:schemeClr val="bg1">
                    <a:lumMod val="95000"/>
                    <a:lumOff val="5000"/>
                  </a:schemeClr>
                </a:solidFill>
                <a:effectLst>
                  <a:outerShdw blurRad="38100" dist="38100" dir="2700000" algn="tl">
                    <a:srgbClr val="000000">
                      <a:alpha val="43137"/>
                    </a:srgbClr>
                  </a:outerShdw>
                </a:effectLst>
              </a:rPr>
              <a:t> (evil contaminated atmosphere)   </a:t>
            </a:r>
          </a:p>
          <a:p>
            <a:pPr marL="0" indent="0">
              <a:buNone/>
            </a:pPr>
            <a:r>
              <a:rPr lang="en-US" b="1" dirty="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3. </a:t>
            </a:r>
            <a:r>
              <a:rPr lang="en-US" b="1" dirty="0">
                <a:solidFill>
                  <a:schemeClr val="tx1">
                    <a:lumMod val="65000"/>
                    <a:lumOff val="35000"/>
                  </a:schemeClr>
                </a:solidFill>
                <a:effectLst>
                  <a:outerShdw blurRad="38100" dist="38100" dir="2700000" algn="tl">
                    <a:srgbClr val="000000">
                      <a:alpha val="43137"/>
                    </a:srgbClr>
                  </a:outerShdw>
                </a:effectLst>
              </a:rPr>
              <a:t>darkness</a:t>
            </a:r>
            <a:r>
              <a:rPr lang="en-US" b="1" baseline="30000" dirty="0">
                <a:solidFill>
                  <a:schemeClr val="tx1">
                    <a:lumMod val="65000"/>
                    <a:lumOff val="35000"/>
                  </a:schemeClr>
                </a:solidFill>
                <a:effectLst>
                  <a:outerShdw blurRad="38100" dist="38100" dir="2700000" algn="tl">
                    <a:srgbClr val="000000">
                      <a:alpha val="43137"/>
                    </a:srgbClr>
                  </a:outerShdw>
                </a:effectLst>
              </a:rPr>
              <a:t>H3915</a:t>
            </a:r>
            <a:r>
              <a:rPr lang="en-US" b="1" dirty="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tx1">
                    <a:lumMod val="65000"/>
                    <a:lumOff val="35000"/>
                  </a:schemeClr>
                </a:solidFill>
                <a:effectLst>
                  <a:outerShdw blurRad="38100" dist="38100" dir="2700000" algn="tl">
                    <a:srgbClr val="000000">
                      <a:alpha val="43137"/>
                    </a:srgbClr>
                  </a:outerShdw>
                </a:effectLst>
              </a:rPr>
              <a:t>night</a:t>
            </a:r>
            <a:r>
              <a:rPr lang="en-US" b="1" dirty="0">
                <a:solidFill>
                  <a:schemeClr val="bg1">
                    <a:lumMod val="95000"/>
                    <a:lumOff val="5000"/>
                  </a:schemeClr>
                </a:solidFill>
                <a:effectLst>
                  <a:outerShdw blurRad="38100" dist="38100" dir="2700000" algn="tl">
                    <a:srgbClr val="000000">
                      <a:alpha val="43137"/>
                    </a:srgbClr>
                  </a:outerShdw>
                </a:effectLst>
              </a:rPr>
              <a:t>)  </a:t>
            </a:r>
            <a:r>
              <a:rPr lang="en-US" dirty="0">
                <a:solidFill>
                  <a:schemeClr val="bg1">
                    <a:lumMod val="95000"/>
                    <a:lumOff val="5000"/>
                  </a:schemeClr>
                </a:solidFill>
                <a:effectLst>
                  <a:outerShdw blurRad="38100" dist="38100" dir="2700000" algn="tl">
                    <a:srgbClr val="000000">
                      <a:alpha val="43137"/>
                    </a:srgbClr>
                  </a:outerShdw>
                </a:effectLst>
              </a:rPr>
              <a:t>(3</a:t>
            </a:r>
            <a:r>
              <a:rPr lang="en-US" baseline="30000" dirty="0">
                <a:solidFill>
                  <a:schemeClr val="bg1">
                    <a:lumMod val="95000"/>
                    <a:lumOff val="5000"/>
                  </a:schemeClr>
                </a:solidFill>
                <a:effectLst>
                  <a:outerShdw blurRad="38100" dist="38100" dir="2700000" algn="tl">
                    <a:srgbClr val="000000">
                      <a:alpha val="43137"/>
                    </a:srgbClr>
                  </a:outerShdw>
                </a:effectLst>
              </a:rPr>
              <a:t>rd</a:t>
            </a:r>
            <a:r>
              <a:rPr lang="en-US" dirty="0">
                <a:solidFill>
                  <a:schemeClr val="bg1">
                    <a:lumMod val="95000"/>
                    <a:lumOff val="5000"/>
                  </a:schemeClr>
                </a:solidFill>
                <a:effectLst>
                  <a:outerShdw blurRad="38100" dist="38100" dir="2700000" algn="tl">
                    <a:srgbClr val="000000">
                      <a:alpha val="43137"/>
                    </a:srgbClr>
                  </a:outerShdw>
                </a:effectLst>
              </a:rPr>
              <a:t> Identity</a:t>
            </a:r>
            <a:r>
              <a:rPr lang="en-US" dirty="0" smtClean="0">
                <a:solidFill>
                  <a:schemeClr val="bg1">
                    <a:lumMod val="95000"/>
                    <a:lumOff val="5000"/>
                  </a:schemeClr>
                </a:solidFill>
                <a:effectLst>
                  <a:outerShdw blurRad="38100" dist="38100" dir="2700000" algn="tl">
                    <a:srgbClr val="000000">
                      <a:alpha val="43137"/>
                    </a:srgbClr>
                  </a:outerShdw>
                </a:effectLst>
              </a:rPr>
              <a:t>)</a:t>
            </a:r>
          </a:p>
          <a:p>
            <a:pPr marL="0" indent="0">
              <a:buNone/>
            </a:pPr>
            <a:r>
              <a:rPr lang="en-US" b="1" dirty="0">
                <a:solidFill>
                  <a:schemeClr val="bg1">
                    <a:lumMod val="95000"/>
                    <a:lumOff val="5000"/>
                  </a:schemeClr>
                </a:solidFill>
                <a:effectLst>
                  <a:outerShdw blurRad="38100" dist="38100" dir="2700000" algn="tl">
                    <a:srgbClr val="000000">
                      <a:alpha val="43137"/>
                    </a:srgbClr>
                  </a:outerShdw>
                </a:effectLst>
              </a:rPr>
              <a:t> </a:t>
            </a:r>
            <a:r>
              <a:rPr lang="en-US" b="1" dirty="0" smtClean="0">
                <a:solidFill>
                  <a:schemeClr val="bg1">
                    <a:lumMod val="95000"/>
                    <a:lumOff val="5000"/>
                  </a:schemeClr>
                </a:solidFill>
                <a:effectLst>
                  <a:outerShdw blurRad="38100" dist="38100" dir="2700000" algn="tl">
                    <a:srgbClr val="000000">
                      <a:alpha val="43137"/>
                    </a:srgbClr>
                  </a:outerShdw>
                </a:effectLst>
              </a:rPr>
              <a:t>  </a:t>
            </a:r>
            <a:r>
              <a:rPr lang="en-US" b="1" dirty="0">
                <a:solidFill>
                  <a:schemeClr val="accent5">
                    <a:lumMod val="75000"/>
                  </a:schemeClr>
                </a:solidFill>
                <a:effectLst>
                  <a:outerShdw blurRad="38100" dist="38100" dir="2700000" algn="tl">
                    <a:srgbClr val="000000">
                      <a:alpha val="43137"/>
                    </a:srgbClr>
                  </a:outerShdw>
                </a:effectLst>
              </a:rPr>
              <a:t>4</a:t>
            </a:r>
            <a:r>
              <a:rPr lang="en-US" b="1" dirty="0" smtClean="0">
                <a:solidFill>
                  <a:schemeClr val="accent5">
                    <a:lumMod val="75000"/>
                  </a:schemeClr>
                </a:solidFill>
                <a:effectLst>
                  <a:outerShdw blurRad="38100" dist="38100" dir="2700000" algn="tl">
                    <a:srgbClr val="000000">
                      <a:alpha val="43137"/>
                    </a:srgbClr>
                  </a:outerShdw>
                </a:effectLst>
              </a:rPr>
              <a:t>. </a:t>
            </a:r>
            <a:r>
              <a:rPr lang="en-US" b="1" dirty="0" smtClean="0">
                <a:solidFill>
                  <a:schemeClr val="accent6">
                    <a:lumMod val="75000"/>
                  </a:schemeClr>
                </a:solidFill>
                <a:effectLst>
                  <a:outerShdw blurRad="38100" dist="38100" dir="2700000" algn="tl">
                    <a:srgbClr val="000000">
                      <a:alpha val="43137"/>
                    </a:srgbClr>
                  </a:outerShdw>
                </a:effectLst>
              </a:rPr>
              <a:t>ereb</a:t>
            </a:r>
            <a:r>
              <a:rPr lang="en-US" b="1" baseline="30000" dirty="0" smtClean="0">
                <a:solidFill>
                  <a:schemeClr val="tx1">
                    <a:lumMod val="65000"/>
                    <a:lumOff val="35000"/>
                  </a:schemeClr>
                </a:solidFill>
                <a:effectLst>
                  <a:outerShdw blurRad="38100" dist="38100" dir="2700000" algn="tl">
                    <a:srgbClr val="000000">
                      <a:alpha val="43137"/>
                    </a:srgbClr>
                  </a:outerShdw>
                </a:effectLst>
              </a:rPr>
              <a:t>H6153</a:t>
            </a:r>
            <a:r>
              <a:rPr lang="en-US" dirty="0" smtClean="0">
                <a:solidFill>
                  <a:schemeClr val="bg1">
                    <a:lumMod val="95000"/>
                    <a:lumOff val="5000"/>
                  </a:schemeClr>
                </a:solidFill>
                <a:effectLst>
                  <a:outerShdw blurRad="38100" dist="38100" dir="2700000" algn="tl">
                    <a:srgbClr val="000000">
                      <a:alpha val="43137"/>
                    </a:srgbClr>
                  </a:outerShdw>
                </a:effectLst>
              </a:rPr>
              <a:t> </a:t>
            </a:r>
            <a:r>
              <a:rPr lang="en-US" dirty="0">
                <a:solidFill>
                  <a:schemeClr val="bg1">
                    <a:lumMod val="95000"/>
                    <a:lumOff val="5000"/>
                  </a:schemeClr>
                </a:solidFill>
                <a:effectLst>
                  <a:outerShdw blurRad="38100" dist="38100" dir="2700000" algn="tl">
                    <a:srgbClr val="000000">
                      <a:alpha val="43137"/>
                    </a:srgbClr>
                  </a:outerShdw>
                </a:effectLst>
              </a:rPr>
              <a:t>(</a:t>
            </a:r>
            <a:r>
              <a:rPr lang="en-US" dirty="0">
                <a:solidFill>
                  <a:schemeClr val="accent6">
                    <a:lumMod val="75000"/>
                  </a:schemeClr>
                </a:solidFill>
                <a:effectLst>
                  <a:outerShdw blurRad="38100" dist="38100" dir="2700000" algn="tl">
                    <a:srgbClr val="000000">
                      <a:alpha val="43137"/>
                    </a:srgbClr>
                  </a:outerShdw>
                </a:effectLst>
              </a:rPr>
              <a:t>evening</a:t>
            </a:r>
            <a:r>
              <a:rPr lang="en-US" dirty="0">
                <a:solidFill>
                  <a:schemeClr val="bg1">
                    <a:lumMod val="95000"/>
                    <a:lumOff val="5000"/>
                  </a:schemeClr>
                </a:solidFill>
                <a:effectLst>
                  <a:outerShdw blurRad="38100" dist="38100" dir="2700000" algn="tl">
                    <a:srgbClr val="000000">
                      <a:alpha val="43137"/>
                    </a:srgbClr>
                  </a:outerShdw>
                </a:effectLst>
              </a:rPr>
              <a:t>)  </a:t>
            </a:r>
            <a:r>
              <a:rPr lang="en-US" b="1" dirty="0" smtClean="0">
                <a:solidFill>
                  <a:schemeClr val="accent5">
                    <a:lumMod val="75000"/>
                  </a:schemeClr>
                </a:solidFill>
                <a:effectLst>
                  <a:outerShdw blurRad="38100" dist="38100" dir="2700000" algn="tl">
                    <a:srgbClr val="000000">
                      <a:alpha val="43137"/>
                    </a:srgbClr>
                  </a:outerShdw>
                </a:effectLst>
              </a:rPr>
              <a:t> </a:t>
            </a:r>
          </a:p>
          <a:p>
            <a:pPr marL="0" indent="0">
              <a:buNone/>
            </a:pPr>
            <a:r>
              <a:rPr lang="en-US" b="1" dirty="0">
                <a:solidFill>
                  <a:schemeClr val="accent5">
                    <a:lumMod val="75000"/>
                  </a:schemeClr>
                </a:solidFill>
                <a:effectLst>
                  <a:outerShdw blurRad="38100" dist="38100" dir="2700000" algn="tl">
                    <a:srgbClr val="000000">
                      <a:alpha val="43137"/>
                    </a:srgbClr>
                  </a:outerShdw>
                </a:effectLst>
              </a:rPr>
              <a:t> </a:t>
            </a:r>
            <a:r>
              <a:rPr lang="en-US" b="1" dirty="0" smtClean="0">
                <a:solidFill>
                  <a:schemeClr val="accent5">
                    <a:lumMod val="75000"/>
                  </a:schemeClr>
                </a:solidFill>
                <a:effectLst>
                  <a:outerShdw blurRad="38100" dist="38100" dir="2700000" algn="tl">
                    <a:srgbClr val="000000">
                      <a:alpha val="43137"/>
                    </a:srgbClr>
                  </a:outerShdw>
                </a:effectLst>
              </a:rPr>
              <a:t>  5. </a:t>
            </a:r>
            <a:r>
              <a:rPr lang="en-US" b="1" dirty="0" smtClean="0">
                <a:solidFill>
                  <a:schemeClr val="tx2"/>
                </a:solidFill>
                <a:effectLst>
                  <a:outerShdw blurRad="38100" dist="38100" dir="2700000" algn="tl">
                    <a:srgbClr val="000000">
                      <a:alpha val="43137"/>
                    </a:srgbClr>
                  </a:outerShdw>
                </a:effectLst>
              </a:rPr>
              <a:t>boqer</a:t>
            </a:r>
            <a:r>
              <a:rPr lang="en-US" b="1" baseline="30000" dirty="0" smtClean="0">
                <a:solidFill>
                  <a:schemeClr val="tx1">
                    <a:lumMod val="65000"/>
                    <a:lumOff val="35000"/>
                  </a:schemeClr>
                </a:solidFill>
                <a:effectLst>
                  <a:outerShdw blurRad="38100" dist="38100" dir="2700000" algn="tl">
                    <a:srgbClr val="000000">
                      <a:alpha val="43137"/>
                    </a:srgbClr>
                  </a:outerShdw>
                </a:effectLst>
              </a:rPr>
              <a:t>H1242</a:t>
            </a:r>
            <a:r>
              <a:rPr lang="en-US" dirty="0" smtClean="0">
                <a:solidFill>
                  <a:schemeClr val="bg1">
                    <a:lumMod val="95000"/>
                    <a:lumOff val="5000"/>
                  </a:schemeClr>
                </a:solidFill>
                <a:effectLst>
                  <a:outerShdw blurRad="38100" dist="38100" dir="2700000" algn="tl">
                    <a:srgbClr val="000000">
                      <a:alpha val="43137"/>
                    </a:srgbClr>
                  </a:outerShdw>
                </a:effectLst>
              </a:rPr>
              <a:t> </a:t>
            </a:r>
            <a:r>
              <a:rPr lang="en-US" dirty="0">
                <a:solidFill>
                  <a:schemeClr val="bg1">
                    <a:lumMod val="95000"/>
                    <a:lumOff val="5000"/>
                  </a:schemeClr>
                </a:solidFill>
                <a:effectLst>
                  <a:outerShdw blurRad="38100" dist="38100" dir="2700000" algn="tl">
                    <a:srgbClr val="000000">
                      <a:alpha val="43137"/>
                    </a:srgbClr>
                  </a:outerShdw>
                </a:effectLst>
              </a:rPr>
              <a:t>(</a:t>
            </a:r>
            <a:r>
              <a:rPr lang="en-US" dirty="0">
                <a:solidFill>
                  <a:schemeClr val="tx2"/>
                </a:solidFill>
                <a:effectLst>
                  <a:outerShdw blurRad="38100" dist="38100" dir="2700000" algn="tl">
                    <a:srgbClr val="000000">
                      <a:alpha val="43137"/>
                    </a:srgbClr>
                  </a:outerShdw>
                </a:effectLst>
              </a:rPr>
              <a:t>morning</a:t>
            </a:r>
            <a:r>
              <a:rPr lang="en-US" dirty="0" smtClean="0">
                <a:solidFill>
                  <a:schemeClr val="bg1">
                    <a:lumMod val="95000"/>
                    <a:lumOff val="5000"/>
                  </a:schemeClr>
                </a:solidFill>
                <a:effectLst>
                  <a:outerShdw blurRad="38100" dist="38100" dir="2700000" algn="tl">
                    <a:srgbClr val="000000">
                      <a:alpha val="43137"/>
                    </a:srgbClr>
                  </a:outerShdw>
                </a:effectLst>
              </a:rPr>
              <a:t>)  </a:t>
            </a:r>
            <a:br>
              <a:rPr lang="en-US" dirty="0" smtClean="0">
                <a:solidFill>
                  <a:schemeClr val="bg1">
                    <a:lumMod val="95000"/>
                    <a:lumOff val="5000"/>
                  </a:schemeClr>
                </a:solidFill>
                <a:effectLst>
                  <a:outerShdw blurRad="38100" dist="38100" dir="2700000" algn="tl">
                    <a:srgbClr val="000000">
                      <a:alpha val="43137"/>
                    </a:srgbClr>
                  </a:outerShdw>
                </a:effectLst>
              </a:rPr>
            </a:br>
            <a:r>
              <a:rPr lang="en-US" dirty="0" smtClean="0">
                <a:solidFill>
                  <a:schemeClr val="bg1">
                    <a:lumMod val="95000"/>
                    <a:lumOff val="5000"/>
                  </a:schemeClr>
                </a:solidFill>
                <a:effectLst>
                  <a:outerShdw blurRad="38100" dist="38100" dir="2700000" algn="tl">
                    <a:srgbClr val="000000">
                      <a:alpha val="43137"/>
                    </a:srgbClr>
                  </a:outerShdw>
                </a:effectLst>
              </a:rPr>
              <a:t>       (Boqer is not discussed until another study.)</a:t>
            </a:r>
            <a:endParaRPr lang="en-US" sz="2400" b="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6220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13</a:t>
            </a:fld>
            <a:endParaRPr lang="en-US" dirty="0"/>
          </a:p>
        </p:txBody>
      </p:sp>
      <p:sp>
        <p:nvSpPr>
          <p:cNvPr id="5" name="Title 3"/>
          <p:cNvSpPr txBox="1">
            <a:spLocks/>
          </p:cNvSpPr>
          <p:nvPr/>
        </p:nvSpPr>
        <p:spPr>
          <a:xfrm>
            <a:off x="-6220" y="9144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Addressing Possible Confusion</a:t>
            </a:r>
            <a:endParaRPr lang="en-US" cap="none" dirty="0">
              <a:latin typeface="Arial Rounded MT Bold" pitchFamily="34" charset="0"/>
            </a:endParaRPr>
          </a:p>
        </p:txBody>
      </p:sp>
      <p:sp>
        <p:nvSpPr>
          <p:cNvPr id="6"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pPr/>
              <a:t>13</a:t>
            </a:fld>
            <a:endParaRPr lang="en-US" dirty="0"/>
          </a:p>
        </p:txBody>
      </p:sp>
      <p:sp>
        <p:nvSpPr>
          <p:cNvPr id="7" name="Content Placeholder 2"/>
          <p:cNvSpPr txBox="1">
            <a:spLocks/>
          </p:cNvSpPr>
          <p:nvPr/>
        </p:nvSpPr>
        <p:spPr>
          <a:xfrm>
            <a:off x="685800" y="2133600"/>
            <a:ext cx="7924800" cy="47244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Clr>
                <a:prstClr val="white"/>
              </a:buClr>
              <a:buNone/>
            </a:pPr>
            <a:r>
              <a:rPr lang="en-US" sz="2800" b="1" dirty="0" smtClean="0">
                <a:solidFill>
                  <a:srgbClr val="66FFFF"/>
                </a:solidFill>
                <a:effectLst>
                  <a:outerShdw blurRad="38100" dist="38100" dir="2700000" algn="tl">
                    <a:srgbClr val="000000">
                      <a:alpha val="43137"/>
                    </a:srgbClr>
                  </a:outerShdw>
                </a:effectLst>
                <a:latin typeface="Georgia" panose="02040502050405020303" pitchFamily="18" charset="0"/>
              </a:rPr>
              <a:t>Gen </a:t>
            </a:r>
            <a:r>
              <a:rPr lang="en-US" sz="2800" b="1" dirty="0">
                <a:solidFill>
                  <a:srgbClr val="66FFFF"/>
                </a:solidFill>
                <a:effectLst>
                  <a:outerShdw blurRad="38100" dist="38100" dir="2700000" algn="tl">
                    <a:srgbClr val="000000">
                      <a:alpha val="43137"/>
                    </a:srgbClr>
                  </a:outerShdw>
                </a:effectLst>
                <a:latin typeface="Georgia" panose="02040502050405020303" pitchFamily="18" charset="0"/>
              </a:rPr>
              <a:t>1:5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called the </a:t>
            </a:r>
            <a:r>
              <a:rPr lang="en-US" sz="2000" b="1" u="sng"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000" b="1" baseline="30000" dirty="0">
                <a:solidFill>
                  <a:schemeClr val="bg1">
                    <a:lumMod val="85000"/>
                  </a:schemeClr>
                </a:solidFill>
                <a:effectLst>
                  <a:outerShdw blurRad="38100" dist="38100" dir="2700000" algn="tl">
                    <a:srgbClr val="000000">
                      <a:alpha val="43137"/>
                    </a:srgbClr>
                  </a:outerShdw>
                </a:effectLst>
              </a:rPr>
              <a:t>H216</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Day</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and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 </a:t>
            </a:r>
            <a:r>
              <a:rPr lang="en-US" sz="2000" b="1" dirty="0" smtClean="0">
                <a:effectLst>
                  <a:outerShdw blurRad="38100" dist="38100" dir="2700000" algn="tl">
                    <a:srgbClr val="000000">
                      <a:alpha val="43137"/>
                    </a:srgbClr>
                  </a:outerShdw>
                </a:effectLst>
                <a:latin typeface="Georgia" panose="02040502050405020303" pitchFamily="18" charset="0"/>
              </a:rPr>
              <a:t>darkness</a:t>
            </a:r>
            <a:r>
              <a:rPr lang="en-US" sz="2000" b="1" baseline="30000" dirty="0">
                <a:solidFill>
                  <a:schemeClr val="accent6">
                    <a:lumMod val="60000"/>
                    <a:lumOff val="40000"/>
                  </a:schemeClr>
                </a:solidFill>
                <a:effectLst>
                  <a:outerShdw blurRad="38100" dist="38100" dir="2700000" algn="tl">
                    <a:srgbClr val="000000">
                      <a:alpha val="43137"/>
                    </a:srgbClr>
                  </a:outerShdw>
                </a:effectLst>
              </a:rPr>
              <a:t>H2822</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he called </a:t>
            </a:r>
            <a:r>
              <a:rPr lang="en-US" sz="20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Night</a:t>
            </a:r>
            <a:r>
              <a:rPr lang="en-US" sz="2000" b="1" baseline="30000" dirty="0" smtClean="0">
                <a:solidFill>
                  <a:schemeClr val="accent4">
                    <a:lumMod val="20000"/>
                    <a:lumOff val="80000"/>
                  </a:schemeClr>
                </a:solidFill>
                <a:effectLst>
                  <a:outerShdw blurRad="38100" dist="38100" dir="2700000" algn="tl">
                    <a:srgbClr val="000000">
                      <a:alpha val="43137"/>
                    </a:srgbClr>
                  </a:outerShdw>
                </a:effectLst>
              </a:rPr>
              <a:t>H3915</a:t>
            </a:r>
            <a:r>
              <a:rPr lang="en-US" sz="2000" b="1" dirty="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endParaRPr lang="en-US" sz="700" dirty="0">
              <a:solidFill>
                <a:srgbClr val="00B050"/>
              </a:solidFill>
              <a:effectLst>
                <a:outerShdw blurRad="38100" dist="38100" dir="2700000" algn="tl">
                  <a:srgbClr val="000000">
                    <a:alpha val="43137"/>
                  </a:srgbClr>
                </a:outerShdw>
              </a:effectLst>
            </a:endParaRPr>
          </a:p>
          <a:p>
            <a:pPr marL="0" indent="0">
              <a:buNone/>
            </a:pPr>
            <a:r>
              <a:rPr lang="en-US" sz="2000" dirty="0" smtClean="0">
                <a:solidFill>
                  <a:schemeClr val="bg1">
                    <a:lumMod val="95000"/>
                    <a:lumOff val="5000"/>
                  </a:schemeClr>
                </a:solidFill>
                <a:effectLst>
                  <a:outerShdw blurRad="38100" dist="38100" dir="2700000" algn="tl">
                    <a:srgbClr val="000000">
                      <a:alpha val="43137"/>
                    </a:srgbClr>
                  </a:outerShdw>
                </a:effectLst>
              </a:rPr>
              <a:t>Perhaps you have noticed on Day 1 of Creation, the word “darkness” is listed with two different Hebrew word numbers as:  </a:t>
            </a:r>
          </a:p>
          <a:p>
            <a:pPr marL="0" indent="0">
              <a:buNone/>
            </a:pPr>
            <a:r>
              <a:rPr lang="en-US" sz="2000" b="1" dirty="0" smtClean="0">
                <a:solidFill>
                  <a:schemeClr val="accent4">
                    <a:lumMod val="20000"/>
                    <a:lumOff val="80000"/>
                  </a:schemeClr>
                </a:solidFill>
                <a:effectLst>
                  <a:outerShdw blurRad="38100" dist="38100" dir="2700000" algn="tl">
                    <a:srgbClr val="000000">
                      <a:alpha val="43137"/>
                    </a:srgbClr>
                  </a:outerShdw>
                </a:effectLst>
              </a:rPr>
              <a:t>    </a:t>
            </a:r>
            <a:r>
              <a:rPr lang="en-US" sz="2400" b="1" dirty="0" smtClean="0">
                <a:solidFill>
                  <a:schemeClr val="accent4">
                    <a:lumMod val="20000"/>
                    <a:lumOff val="80000"/>
                  </a:schemeClr>
                </a:solidFill>
                <a:effectLst>
                  <a:outerShdw blurRad="38100" dist="38100" dir="2700000" algn="tl">
                    <a:srgbClr val="000000">
                      <a:alpha val="43137"/>
                    </a:srgbClr>
                  </a:outerShdw>
                </a:effectLst>
              </a:rPr>
              <a:t>a.</a:t>
            </a:r>
            <a:r>
              <a:rPr lang="en-US" sz="2400" b="1" dirty="0" smtClean="0">
                <a:solidFill>
                  <a:schemeClr val="accent5">
                    <a:lumMod val="75000"/>
                  </a:schemeClr>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darkness</a:t>
            </a:r>
            <a:r>
              <a:rPr lang="en-US" sz="2400" b="1" baseline="30000" dirty="0">
                <a:solidFill>
                  <a:schemeClr val="accent6">
                    <a:lumMod val="60000"/>
                    <a:lumOff val="40000"/>
                  </a:schemeClr>
                </a:solidFill>
                <a:effectLst>
                  <a:outerShdw blurRad="38100" dist="38100" dir="2700000" algn="tl">
                    <a:srgbClr val="000000">
                      <a:alpha val="43137"/>
                    </a:srgbClr>
                  </a:outerShdw>
                </a:effectLst>
              </a:rPr>
              <a:t>H2822</a:t>
            </a:r>
            <a:r>
              <a:rPr lang="en-US" sz="2400" b="1" dirty="0">
                <a:solidFill>
                  <a:schemeClr val="bg1">
                    <a:lumMod val="95000"/>
                    <a:lumOff val="5000"/>
                  </a:schemeClr>
                </a:solidFill>
                <a:effectLst>
                  <a:outerShdw blurRad="38100" dist="38100" dir="2700000" algn="tl">
                    <a:srgbClr val="000000">
                      <a:alpha val="43137"/>
                    </a:srgbClr>
                  </a:outerShdw>
                </a:effectLst>
              </a:rPr>
              <a:t> </a:t>
            </a:r>
            <a:r>
              <a:rPr lang="en-US" sz="2400" b="1" dirty="0" smtClean="0">
                <a:solidFill>
                  <a:schemeClr val="bg1">
                    <a:lumMod val="95000"/>
                    <a:lumOff val="5000"/>
                  </a:schemeClr>
                </a:solidFill>
                <a:effectLst>
                  <a:outerShdw blurRad="38100" dist="38100" dir="2700000" algn="tl">
                    <a:srgbClr val="000000">
                      <a:alpha val="43137"/>
                    </a:srgbClr>
                  </a:outerShdw>
                </a:effectLst>
              </a:rPr>
              <a:t>   </a:t>
            </a:r>
            <a:endParaRPr lang="en-US" sz="2400" b="1" dirty="0">
              <a:solidFill>
                <a:schemeClr val="bg1">
                  <a:lumMod val="95000"/>
                  <a:lumOff val="5000"/>
                </a:schemeClr>
              </a:solidFill>
              <a:effectLst>
                <a:outerShdw blurRad="38100" dist="38100" dir="2700000" algn="tl">
                  <a:srgbClr val="000000">
                    <a:alpha val="43137"/>
                  </a:srgbClr>
                </a:outerShdw>
              </a:effectLst>
            </a:endParaRPr>
          </a:p>
          <a:p>
            <a:pPr marL="0" indent="0">
              <a:buNone/>
            </a:pPr>
            <a:r>
              <a:rPr lang="en-US" sz="2400" b="1" dirty="0">
                <a:solidFill>
                  <a:schemeClr val="bg1">
                    <a:lumMod val="95000"/>
                    <a:lumOff val="5000"/>
                  </a:schemeClr>
                </a:solidFill>
                <a:effectLst>
                  <a:outerShdw blurRad="38100" dist="38100" dir="2700000" algn="tl">
                    <a:srgbClr val="000000">
                      <a:alpha val="43137"/>
                    </a:srgbClr>
                  </a:outerShdw>
                </a:effectLst>
              </a:rPr>
              <a:t>   </a:t>
            </a:r>
            <a:r>
              <a:rPr lang="en-US" sz="2400" b="1" dirty="0" smtClean="0">
                <a:solidFill>
                  <a:schemeClr val="accent4">
                    <a:lumMod val="20000"/>
                    <a:lumOff val="80000"/>
                  </a:schemeClr>
                </a:solidFill>
                <a:effectLst>
                  <a:outerShdw blurRad="38100" dist="38100" dir="2700000" algn="tl">
                    <a:srgbClr val="000000">
                      <a:alpha val="43137"/>
                    </a:srgbClr>
                  </a:outerShdw>
                </a:effectLst>
              </a:rPr>
              <a:t>b.</a:t>
            </a:r>
            <a:r>
              <a:rPr lang="en-US" sz="2400" b="1" dirty="0" smtClean="0">
                <a:solidFill>
                  <a:schemeClr val="accent5">
                    <a:lumMod val="75000"/>
                  </a:schemeClr>
                </a:solidFill>
                <a:effectLst>
                  <a:outerShdw blurRad="38100" dist="38100" dir="2700000" algn="tl">
                    <a:srgbClr val="000000">
                      <a:alpha val="43137"/>
                    </a:srgbClr>
                  </a:outerShdw>
                </a:effectLst>
              </a:rPr>
              <a:t> </a:t>
            </a:r>
            <a:r>
              <a:rPr lang="en-US" sz="24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rPr>
              <a:t>darkness</a:t>
            </a:r>
            <a:r>
              <a:rPr lang="en-US" sz="2400" b="1" baseline="30000" dirty="0" smtClean="0">
                <a:solidFill>
                  <a:schemeClr val="accent4">
                    <a:lumMod val="20000"/>
                    <a:lumOff val="80000"/>
                  </a:schemeClr>
                </a:solidFill>
                <a:effectLst>
                  <a:outerShdw blurRad="38100" dist="38100" dir="2700000" algn="tl">
                    <a:srgbClr val="000000">
                      <a:alpha val="43137"/>
                    </a:srgbClr>
                  </a:outerShdw>
                </a:effectLst>
              </a:rPr>
              <a:t>H3915</a:t>
            </a:r>
            <a:r>
              <a:rPr lang="en-US" sz="2400" b="1" dirty="0" smtClean="0">
                <a:solidFill>
                  <a:schemeClr val="accent4">
                    <a:lumMod val="20000"/>
                    <a:lumOff val="80000"/>
                  </a:schemeClr>
                </a:solidFill>
                <a:effectLst>
                  <a:outerShdw blurRad="38100" dist="38100" dir="2700000" algn="tl">
                    <a:srgbClr val="000000">
                      <a:alpha val="43137"/>
                    </a:srgbClr>
                  </a:outerShdw>
                </a:effectLst>
              </a:rPr>
              <a:t> </a:t>
            </a:r>
            <a:endParaRPr lang="en-US" sz="2000" dirty="0" smtClean="0">
              <a:solidFill>
                <a:schemeClr val="bg1">
                  <a:lumMod val="95000"/>
                  <a:lumOff val="5000"/>
                </a:schemeClr>
              </a:solidFill>
              <a:effectLst>
                <a:outerShdw blurRad="38100" dist="38100" dir="2700000" algn="tl">
                  <a:srgbClr val="000000">
                    <a:alpha val="43137"/>
                  </a:srgbClr>
                </a:outerShdw>
              </a:effectLst>
            </a:endParaRPr>
          </a:p>
          <a:p>
            <a:pPr marL="0" indent="0">
              <a:buNone/>
            </a:pPr>
            <a:r>
              <a:rPr lang="en-US" sz="700" dirty="0" smtClean="0">
                <a:solidFill>
                  <a:schemeClr val="bg1">
                    <a:lumMod val="95000"/>
                    <a:lumOff val="5000"/>
                  </a:schemeClr>
                </a:solidFill>
                <a:effectLst>
                  <a:outerShdw blurRad="38100" dist="38100" dir="2700000" algn="tl">
                    <a:srgbClr val="000000">
                      <a:alpha val="43137"/>
                    </a:srgbClr>
                  </a:outerShdw>
                </a:effectLst>
              </a:rPr>
              <a:t> </a:t>
            </a:r>
            <a:r>
              <a:rPr lang="en-US" sz="2000" dirty="0" smtClean="0">
                <a:solidFill>
                  <a:schemeClr val="bg1">
                    <a:lumMod val="95000"/>
                    <a:lumOff val="5000"/>
                  </a:schemeClr>
                </a:solidFill>
                <a:effectLst>
                  <a:outerShdw blurRad="38100" dist="38100" dir="2700000" algn="tl">
                    <a:srgbClr val="000000">
                      <a:alpha val="43137"/>
                    </a:srgbClr>
                  </a:outerShdw>
                </a:effectLst>
              </a:rPr>
              <a:t>Why does </a:t>
            </a:r>
            <a:r>
              <a:rPr lang="en-US" sz="2000" b="1" dirty="0">
                <a:solidFill>
                  <a:srgbClr val="66FFFF"/>
                </a:solidFill>
                <a:effectLst>
                  <a:outerShdw blurRad="38100" dist="38100" dir="2700000" algn="tl">
                    <a:srgbClr val="000000">
                      <a:alpha val="43137"/>
                    </a:srgbClr>
                  </a:outerShdw>
                </a:effectLst>
              </a:rPr>
              <a:t>Yahuah</a:t>
            </a:r>
            <a:r>
              <a:rPr lang="en-US" sz="2000" dirty="0">
                <a:solidFill>
                  <a:schemeClr val="bg1">
                    <a:lumMod val="95000"/>
                    <a:lumOff val="5000"/>
                  </a:schemeClr>
                </a:solidFill>
                <a:effectLst>
                  <a:outerShdw blurRad="38100" dist="38100" dir="2700000" algn="tl">
                    <a:srgbClr val="000000">
                      <a:alpha val="43137"/>
                    </a:srgbClr>
                  </a:outerShdw>
                </a:effectLst>
              </a:rPr>
              <a:t> apply two different </a:t>
            </a:r>
            <a:r>
              <a:rPr lang="en-US" sz="2000" dirty="0" smtClean="0">
                <a:solidFill>
                  <a:schemeClr val="bg1">
                    <a:lumMod val="95000"/>
                    <a:lumOff val="5000"/>
                  </a:schemeClr>
                </a:solidFill>
                <a:effectLst>
                  <a:outerShdw blurRad="38100" dist="38100" dir="2700000" algn="tl">
                    <a:srgbClr val="000000">
                      <a:alpha val="43137"/>
                    </a:srgbClr>
                  </a:outerShdw>
                </a:effectLst>
              </a:rPr>
              <a:t>units with the same “word” </a:t>
            </a:r>
            <a:r>
              <a:rPr lang="en-US" sz="2000" dirty="0">
                <a:solidFill>
                  <a:schemeClr val="bg1">
                    <a:lumMod val="95000"/>
                    <a:lumOff val="5000"/>
                  </a:schemeClr>
                </a:solidFill>
                <a:effectLst>
                  <a:outerShdw blurRad="38100" dist="38100" dir="2700000" algn="tl">
                    <a:srgbClr val="000000">
                      <a:alpha val="43137"/>
                    </a:srgbClr>
                  </a:outerShdw>
                </a:effectLst>
              </a:rPr>
              <a:t>to one phase of </a:t>
            </a:r>
            <a:r>
              <a:rPr lang="en-US" sz="2000" dirty="0" smtClean="0">
                <a:solidFill>
                  <a:schemeClr val="bg1">
                    <a:lumMod val="95000"/>
                    <a:lumOff val="5000"/>
                  </a:schemeClr>
                </a:solidFill>
                <a:effectLst>
                  <a:outerShdw blurRad="38100" dist="38100" dir="2700000" algn="tl">
                    <a:srgbClr val="000000">
                      <a:alpha val="43137"/>
                    </a:srgbClr>
                  </a:outerShdw>
                </a:effectLst>
              </a:rPr>
              <a:t>this </a:t>
            </a:r>
            <a:r>
              <a:rPr lang="en-US" sz="2000" dirty="0">
                <a:solidFill>
                  <a:schemeClr val="bg1">
                    <a:lumMod val="95000"/>
                    <a:lumOff val="5000"/>
                  </a:schemeClr>
                </a:solidFill>
                <a:effectLst>
                  <a:outerShdw blurRad="38100" dist="38100" dir="2700000" algn="tl">
                    <a:srgbClr val="000000">
                      <a:alpha val="43137"/>
                    </a:srgbClr>
                  </a:outerShdw>
                </a:effectLst>
              </a:rPr>
              <a:t>cycle?  </a:t>
            </a:r>
            <a:r>
              <a:rPr lang="en-US" sz="2000" dirty="0">
                <a:ln w="18415" cmpd="sng">
                  <a:solidFill>
                    <a:schemeClr val="accent4">
                      <a:lumMod val="60000"/>
                      <a:lumOff val="40000"/>
                    </a:schemeClr>
                  </a:solidFill>
                  <a:prstDash val="solid"/>
                </a:ln>
                <a:solidFill>
                  <a:srgbClr val="FFFFFF"/>
                </a:solidFill>
                <a:effectLst>
                  <a:outerShdw blurRad="38100" dist="38100" dir="2700000" algn="tl" rotWithShape="0">
                    <a:srgbClr val="000000">
                      <a:alpha val="43137"/>
                    </a:srgbClr>
                  </a:outerShdw>
                </a:effectLst>
              </a:rPr>
              <a:t>Would this not be confusion? </a:t>
            </a:r>
            <a:endParaRPr lang="en-US" sz="2000" dirty="0" smtClean="0">
              <a:ln w="18415" cmpd="sng">
                <a:solidFill>
                  <a:schemeClr val="accent4">
                    <a:lumMod val="60000"/>
                    <a:lumOff val="40000"/>
                  </a:schemeClr>
                </a:solidFill>
                <a:prstDash val="solid"/>
              </a:ln>
              <a:solidFill>
                <a:srgbClr val="FFFFFF"/>
              </a:solidFill>
              <a:effectLst>
                <a:outerShdw blurRad="38100" dist="38100" dir="2700000" algn="tl" rotWithShape="0">
                  <a:srgbClr val="000000">
                    <a:alpha val="43137"/>
                  </a:srgbClr>
                </a:outerShdw>
              </a:effectLst>
            </a:endParaRPr>
          </a:p>
          <a:p>
            <a:pPr marL="0" indent="0">
              <a:buNone/>
            </a:pPr>
            <a:r>
              <a:rPr lang="en-US" sz="2000" b="1" dirty="0" smtClean="0">
                <a:solidFill>
                  <a:srgbClr val="66FFFF"/>
                </a:solidFill>
                <a:effectLst>
                  <a:outerShdw blurRad="38100" dist="38100" dir="2700000" algn="tl">
                    <a:srgbClr val="000000">
                      <a:alpha val="43137"/>
                    </a:srgbClr>
                  </a:outerShdw>
                </a:effectLst>
              </a:rPr>
              <a:t>Answer:  </a:t>
            </a:r>
            <a:r>
              <a:rPr lang="en-US" sz="2000" dirty="0" smtClean="0">
                <a:solidFill>
                  <a:schemeClr val="bg1">
                    <a:lumMod val="95000"/>
                    <a:lumOff val="5000"/>
                  </a:schemeClr>
                </a:solidFill>
                <a:effectLst>
                  <a:outerShdw blurRad="38100" dist="38100" dir="2700000" algn="tl">
                    <a:srgbClr val="000000">
                      <a:alpha val="43137"/>
                    </a:srgbClr>
                  </a:outerShdw>
                </a:effectLst>
              </a:rPr>
              <a:t>Yes, to us it could be confusion.  However, in Hebrew, H2822 &amp; H3915 are two very different words, with two very different meanings.  Therefore this area needs more clarification because there is a lack of word choices when translating from one language to another – especially to English.</a:t>
            </a:r>
            <a:endParaRPr lang="en-US" sz="2400" b="1" dirty="0">
              <a:solidFill>
                <a:schemeClr val="bg1">
                  <a:lumMod val="95000"/>
                  <a:lumOff val="5000"/>
                </a:schemeClr>
              </a:solidFill>
              <a:effectLst>
                <a:outerShdw blurRad="38100" dist="38100" dir="2700000" algn="tl">
                  <a:srgbClr val="000000">
                    <a:alpha val="43137"/>
                  </a:srgbClr>
                </a:outerShdw>
              </a:effectLst>
            </a:endParaRPr>
          </a:p>
        </p:txBody>
      </p:sp>
      <p:sp>
        <p:nvSpPr>
          <p:cNvPr id="10" name="Title 3"/>
          <p:cNvSpPr txBox="1">
            <a:spLocks/>
          </p:cNvSpPr>
          <p:nvPr/>
        </p:nvSpPr>
        <p:spPr>
          <a:xfrm>
            <a:off x="-6220" y="114300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4000" cap="none" dirty="0" smtClean="0">
                <a:ln w="500">
                  <a:noFill/>
                </a:ln>
                <a:effectLst>
                  <a:outerShdw blurRad="38100" dist="38100" dir="2700000" algn="tl">
                    <a:srgbClr val="000000">
                      <a:alpha val="43137"/>
                    </a:srgbClr>
                  </a:outerShdw>
                </a:effectLst>
              </a:rPr>
              <a:t>darkness</a:t>
            </a:r>
            <a:r>
              <a:rPr lang="en-US" sz="4000" baseline="30000" dirty="0" smtClean="0">
                <a:ln w="500">
                  <a:noFill/>
                </a:ln>
                <a:solidFill>
                  <a:srgbClr val="FF0000"/>
                </a:solidFill>
                <a:effectLst>
                  <a:outerShdw blurRad="38100" dist="38100" dir="2700000" algn="tl">
                    <a:srgbClr val="000000">
                      <a:alpha val="43137"/>
                    </a:srgbClr>
                  </a:outerShdw>
                </a:effectLst>
              </a:rPr>
              <a:t>H2822</a:t>
            </a:r>
            <a:r>
              <a:rPr lang="en-US" sz="4000" dirty="0" smtClean="0">
                <a:solidFill>
                  <a:schemeClr val="bg1">
                    <a:lumMod val="95000"/>
                    <a:lumOff val="5000"/>
                  </a:schemeClr>
                </a:solidFill>
              </a:rPr>
              <a:t> </a:t>
            </a:r>
            <a:r>
              <a:rPr lang="en-US" sz="4000" dirty="0" smtClean="0">
                <a:solidFill>
                  <a:schemeClr val="accent6">
                    <a:lumMod val="20000"/>
                    <a:lumOff val="80000"/>
                  </a:schemeClr>
                </a:solidFill>
              </a:rPr>
              <a:t>&amp;</a:t>
            </a:r>
            <a:r>
              <a:rPr lang="en-US" sz="4000" dirty="0" smtClean="0">
                <a:solidFill>
                  <a:schemeClr val="bg1">
                    <a:lumMod val="95000"/>
                    <a:lumOff val="5000"/>
                  </a:schemeClr>
                </a:solidFill>
              </a:rPr>
              <a:t> </a:t>
            </a:r>
            <a:r>
              <a:rPr lang="en-US" sz="4000" cap="none" dirty="0" smtClean="0">
                <a:effectLst>
                  <a:outerShdw blurRad="38100" dist="38100" dir="2700000" algn="tl">
                    <a:srgbClr val="000000">
                      <a:alpha val="43137"/>
                    </a:srgbClr>
                  </a:outerShdw>
                </a:effectLst>
              </a:rPr>
              <a:t>darkness</a:t>
            </a:r>
            <a:r>
              <a:rPr lang="en-US" sz="4000" baseline="30000" dirty="0" smtClean="0">
                <a:ln w="500">
                  <a:noFill/>
                </a:ln>
                <a:solidFill>
                  <a:srgbClr val="00B0F0"/>
                </a:solidFill>
                <a:effectLst>
                  <a:outerShdw blurRad="38100" dist="38100" dir="2700000" algn="tl">
                    <a:srgbClr val="000000">
                      <a:alpha val="43137"/>
                    </a:srgbClr>
                  </a:outerShdw>
                </a:effectLst>
              </a:rPr>
              <a:t>H3915</a:t>
            </a:r>
            <a:r>
              <a:rPr lang="en-US" sz="4000" dirty="0" smtClean="0">
                <a:solidFill>
                  <a:schemeClr val="bg1">
                    <a:lumMod val="95000"/>
                    <a:lumOff val="5000"/>
                  </a:schemeClr>
                </a:solidFill>
              </a:rPr>
              <a:t> </a:t>
            </a:r>
            <a:endParaRPr lang="en-US" dirty="0">
              <a:latin typeface="Arial Rounded MT Bold" pitchFamily="34" charset="0"/>
            </a:endParaRPr>
          </a:p>
        </p:txBody>
      </p:sp>
    </p:spTree>
    <p:extLst>
      <p:ext uri="{BB962C8B-B14F-4D97-AF65-F5344CB8AC3E}">
        <p14:creationId xmlns:p14="http://schemas.microsoft.com/office/powerpoint/2010/main" val="29576416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up)">
                                      <p:cBhvr>
                                        <p:cTn id="7" dur="1750"/>
                                        <p:tgtEl>
                                          <p:spTgt spid="7">
                                            <p:txEl>
                                              <p:pRg st="1" end="1"/>
                                            </p:txEl>
                                          </p:spTgt>
                                        </p:tgtEl>
                                      </p:cBhvr>
                                    </p:animEffect>
                                  </p:childTnLst>
                                </p:cTn>
                              </p:par>
                            </p:childTnLst>
                          </p:cTn>
                        </p:par>
                        <p:par>
                          <p:cTn id="8" fill="hold">
                            <p:stCondLst>
                              <p:cond delay="1750"/>
                            </p:stCondLst>
                            <p:childTnLst>
                              <p:par>
                                <p:cTn id="9" presetID="22" presetClass="entr" presetSubtype="1" fill="hold" nodeType="afterEffect">
                                  <p:stCondLst>
                                    <p:cond delay="200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wipe(up)">
                                      <p:cBhvr>
                                        <p:cTn id="11" dur="1750"/>
                                        <p:tgtEl>
                                          <p:spTgt spid="7">
                                            <p:txEl>
                                              <p:pRg st="2" end="2"/>
                                            </p:txEl>
                                          </p:spTgt>
                                        </p:tgtEl>
                                      </p:cBhvr>
                                    </p:animEffect>
                                  </p:childTnLst>
                                </p:cTn>
                              </p:par>
                            </p:childTnLst>
                          </p:cTn>
                        </p:par>
                        <p:par>
                          <p:cTn id="12" fill="hold">
                            <p:stCondLst>
                              <p:cond delay="5500"/>
                            </p:stCondLst>
                            <p:childTnLst>
                              <p:par>
                                <p:cTn id="13" presetID="22" presetClass="entr" presetSubtype="1" fill="hold" nodeType="afterEffect">
                                  <p:stCondLst>
                                    <p:cond delay="200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wipe(up)">
                                      <p:cBhvr>
                                        <p:cTn id="15" dur="1750"/>
                                        <p:tgtEl>
                                          <p:spTgt spid="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1000"/>
                                        <p:tgtEl>
                                          <p:spTgt spid="7">
                                            <p:txEl>
                                              <p:pRg st="5" end="5"/>
                                            </p:txEl>
                                          </p:spTgt>
                                        </p:tgtEl>
                                      </p:cBhvr>
                                    </p:animEffect>
                                    <p:anim calcmode="lin" valueType="num">
                                      <p:cBhvr>
                                        <p:cTn id="2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14</a:t>
            </a:fld>
            <a:endParaRPr lang="en-US" dirty="0"/>
          </a:p>
        </p:txBody>
      </p:sp>
      <p:sp>
        <p:nvSpPr>
          <p:cNvPr id="5" name="Title 3"/>
          <p:cNvSpPr txBox="1">
            <a:spLocks/>
          </p:cNvSpPr>
          <p:nvPr/>
        </p:nvSpPr>
        <p:spPr>
          <a:xfrm>
            <a:off x="-6220" y="9144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There is NO Confusion in Hebrew!</a:t>
            </a:r>
            <a:endParaRPr lang="en-US" cap="none" dirty="0">
              <a:latin typeface="Arial Rounded MT Bold" pitchFamily="34" charset="0"/>
            </a:endParaRPr>
          </a:p>
        </p:txBody>
      </p:sp>
      <p:sp>
        <p:nvSpPr>
          <p:cNvPr id="6"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pPr/>
              <a:t>14</a:t>
            </a:fld>
            <a:endParaRPr lang="en-US" dirty="0"/>
          </a:p>
        </p:txBody>
      </p:sp>
      <p:sp>
        <p:nvSpPr>
          <p:cNvPr id="7" name="Content Placeholder 2"/>
          <p:cNvSpPr txBox="1">
            <a:spLocks/>
          </p:cNvSpPr>
          <p:nvPr/>
        </p:nvSpPr>
        <p:spPr>
          <a:xfrm>
            <a:off x="838200" y="2133600"/>
            <a:ext cx="7772400" cy="44577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Clr>
                <a:prstClr val="white"/>
              </a:buClr>
              <a:buNone/>
            </a:pPr>
            <a:r>
              <a:rPr lang="en-US" sz="2800" b="1" dirty="0" smtClean="0">
                <a:solidFill>
                  <a:srgbClr val="66FFFF"/>
                </a:solidFill>
                <a:effectLst>
                  <a:outerShdw blurRad="38100" dist="38100" dir="2700000" algn="tl">
                    <a:srgbClr val="000000">
                      <a:alpha val="43137"/>
                    </a:srgbClr>
                  </a:outerShdw>
                </a:effectLst>
                <a:latin typeface="Georgia" panose="02040502050405020303" pitchFamily="18" charset="0"/>
              </a:rPr>
              <a:t>Gen </a:t>
            </a:r>
            <a:r>
              <a:rPr lang="en-US" sz="2800" b="1" dirty="0">
                <a:solidFill>
                  <a:srgbClr val="66FFFF"/>
                </a:solidFill>
                <a:effectLst>
                  <a:outerShdw blurRad="38100" dist="38100" dir="2700000" algn="tl">
                    <a:srgbClr val="000000">
                      <a:alpha val="43137"/>
                    </a:srgbClr>
                  </a:outerShdw>
                </a:effectLst>
                <a:latin typeface="Georgia" panose="02040502050405020303" pitchFamily="18" charset="0"/>
              </a:rPr>
              <a:t>1:5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called the </a:t>
            </a:r>
            <a:r>
              <a:rPr lang="en-US" sz="20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Day</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and </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the </a:t>
            </a:r>
            <a:r>
              <a:rPr lang="en-US" sz="2000" b="1" u="sng" dirty="0">
                <a:effectLst>
                  <a:outerShdw blurRad="38100" dist="38100" dir="2700000" algn="tl">
                    <a:srgbClr val="000000">
                      <a:alpha val="43137"/>
                    </a:srgbClr>
                  </a:outerShdw>
                </a:effectLst>
                <a:latin typeface="Georgia" panose="02040502050405020303" pitchFamily="18" charset="0"/>
              </a:rPr>
              <a:t>darkness</a:t>
            </a:r>
            <a:r>
              <a:rPr lang="en-US" sz="20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he called </a:t>
            </a:r>
            <a:r>
              <a:rPr lang="en-US" sz="2000" b="1" u="sng"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Night</a:t>
            </a:r>
            <a:r>
              <a:rPr lang="en-US" sz="2000" b="1" dirty="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 </a:t>
            </a:r>
            <a:r>
              <a:rPr lang="en-US" sz="20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a:t>
            </a:r>
            <a: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br>
              <a:rPr lang="en-US" sz="20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endParaRPr lang="en-US" sz="700" dirty="0">
              <a:solidFill>
                <a:srgbClr val="00B050"/>
              </a:solidFill>
              <a:effectLst>
                <a:outerShdw blurRad="38100" dist="38100" dir="2700000" algn="tl">
                  <a:srgbClr val="000000">
                    <a:alpha val="43137"/>
                  </a:srgbClr>
                </a:outerShdw>
              </a:effectLst>
            </a:endParaRPr>
          </a:p>
          <a:p>
            <a:pPr marL="0" indent="0">
              <a:buNone/>
            </a:pPr>
            <a:r>
              <a:rPr lang="en-US" sz="2000" dirty="0" smtClean="0">
                <a:solidFill>
                  <a:schemeClr val="bg1">
                    <a:lumMod val="95000"/>
                    <a:lumOff val="5000"/>
                  </a:schemeClr>
                </a:solidFill>
                <a:effectLst>
                  <a:outerShdw blurRad="38100" dist="38100" dir="2700000" algn="tl">
                    <a:srgbClr val="000000">
                      <a:alpha val="43137"/>
                    </a:srgbClr>
                  </a:outerShdw>
                </a:effectLst>
              </a:rPr>
              <a:t>There is no need for confusion between these two Hebrew word numbers that have the same word of “darkness” in the English language.  They have completely different word definitions.   </a:t>
            </a:r>
          </a:p>
          <a:p>
            <a:pPr marL="0" indent="0">
              <a:buNone/>
            </a:pPr>
            <a:r>
              <a:rPr lang="en-US" sz="2000" b="1" dirty="0" smtClean="0">
                <a:solidFill>
                  <a:schemeClr val="accent4">
                    <a:lumMod val="20000"/>
                    <a:lumOff val="80000"/>
                  </a:schemeClr>
                </a:solidFill>
                <a:effectLst>
                  <a:outerShdw blurRad="38100" dist="38100" dir="2700000" algn="tl">
                    <a:srgbClr val="000000">
                      <a:alpha val="43137"/>
                    </a:srgbClr>
                  </a:outerShdw>
                </a:effectLst>
              </a:rPr>
              <a:t>    </a:t>
            </a:r>
            <a:r>
              <a:rPr lang="en-US" sz="2400" b="1" dirty="0" smtClean="0">
                <a:solidFill>
                  <a:schemeClr val="accent4">
                    <a:lumMod val="20000"/>
                    <a:lumOff val="80000"/>
                  </a:schemeClr>
                </a:solidFill>
                <a:effectLst>
                  <a:outerShdw blurRad="38100" dist="38100" dir="2700000" algn="tl">
                    <a:srgbClr val="000000">
                      <a:alpha val="43137"/>
                    </a:srgbClr>
                  </a:outerShdw>
                </a:effectLst>
              </a:rPr>
              <a:t>a.</a:t>
            </a:r>
            <a:r>
              <a:rPr lang="en-US" sz="2400" b="1" dirty="0" smtClean="0">
                <a:solidFill>
                  <a:schemeClr val="accent5">
                    <a:lumMod val="75000"/>
                  </a:schemeClr>
                </a:solidFill>
                <a:effectLst>
                  <a:outerShdw blurRad="38100" dist="38100" dir="2700000" algn="tl">
                    <a:srgbClr val="000000">
                      <a:alpha val="43137"/>
                    </a:srgbClr>
                  </a:outerShdw>
                </a:effectLst>
              </a:rPr>
              <a:t> </a:t>
            </a:r>
            <a:r>
              <a:rPr lang="en-US" sz="2400" b="1" dirty="0">
                <a:effectLst>
                  <a:outerShdw blurRad="38100" dist="38100" dir="2700000" algn="tl">
                    <a:srgbClr val="000000">
                      <a:alpha val="43137"/>
                    </a:srgbClr>
                  </a:outerShdw>
                </a:effectLst>
              </a:rPr>
              <a:t>darkness</a:t>
            </a:r>
            <a:r>
              <a:rPr lang="en-US" sz="2400" b="1" baseline="30000" dirty="0">
                <a:solidFill>
                  <a:schemeClr val="accent6">
                    <a:lumMod val="60000"/>
                    <a:lumOff val="40000"/>
                  </a:schemeClr>
                </a:solidFill>
                <a:effectLst>
                  <a:outerShdw blurRad="38100" dist="38100" dir="2700000" algn="tl">
                    <a:srgbClr val="000000">
                      <a:alpha val="43137"/>
                    </a:srgbClr>
                  </a:outerShdw>
                </a:effectLst>
              </a:rPr>
              <a:t>H2822</a:t>
            </a:r>
            <a:r>
              <a:rPr lang="en-US" sz="2400" b="1" dirty="0">
                <a:solidFill>
                  <a:schemeClr val="bg1">
                    <a:lumMod val="95000"/>
                    <a:lumOff val="5000"/>
                  </a:schemeClr>
                </a:solidFill>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is basically an </a:t>
            </a:r>
            <a:r>
              <a:rPr lang="en-US" sz="2400" dirty="0" smtClean="0">
                <a:effectLst>
                  <a:outerShdw blurRad="38100" dist="38100" dir="2700000" algn="tl">
                    <a:srgbClr val="000000">
                      <a:alpha val="43137"/>
                    </a:srgbClr>
                  </a:outerShdw>
                </a:effectLst>
              </a:rPr>
              <a:t>evil </a:t>
            </a:r>
            <a:r>
              <a:rPr lang="en-US" sz="2400" dirty="0">
                <a:effectLst>
                  <a:outerShdw blurRad="38100" dist="38100" dir="2700000" algn="tl">
                    <a:srgbClr val="000000">
                      <a:alpha val="43137"/>
                    </a:srgbClr>
                  </a:outerShdw>
                </a:effectLst>
              </a:rPr>
              <a:t>contaminated </a:t>
            </a:r>
            <a:r>
              <a:rPr lang="en-US" sz="2400" dirty="0" smtClean="0">
                <a:effectLst>
                  <a:outerShdw blurRad="38100" dist="38100" dir="2700000" algn="tl">
                    <a:srgbClr val="000000">
                      <a:alpha val="43137"/>
                    </a:srgbClr>
                  </a:outerShdw>
                </a:effectLst>
              </a:rPr>
              <a:t>atmosphere that came about due to a disastrous event which happened </a:t>
            </a:r>
            <a:r>
              <a:rPr lang="en-US" sz="2400" u="sng" dirty="0" smtClean="0">
                <a:solidFill>
                  <a:schemeClr val="accent4">
                    <a:lumMod val="60000"/>
                    <a:lumOff val="40000"/>
                  </a:schemeClr>
                </a:solidFill>
                <a:effectLst>
                  <a:outerShdw blurRad="38100" dist="38100" dir="2700000" algn="tl">
                    <a:srgbClr val="000000">
                      <a:alpha val="43137"/>
                    </a:srgbClr>
                  </a:outerShdw>
                </a:effectLst>
              </a:rPr>
              <a:t>between</a:t>
            </a:r>
            <a:r>
              <a:rPr lang="en-US" sz="2400" dirty="0" smtClean="0">
                <a:effectLst>
                  <a:outerShdw blurRad="38100" dist="38100" dir="2700000" algn="tl">
                    <a:srgbClr val="000000">
                      <a:alpha val="43137"/>
                    </a:srgbClr>
                  </a:outerShdw>
                </a:effectLst>
              </a:rPr>
              <a:t> verses 1 and 2.  </a:t>
            </a:r>
            <a:br>
              <a:rPr lang="en-US" sz="2400" dirty="0" smtClean="0">
                <a:effectLst>
                  <a:outerShdw blurRad="38100" dist="38100" dir="2700000" algn="tl">
                    <a:srgbClr val="000000">
                      <a:alpha val="43137"/>
                    </a:srgbClr>
                  </a:outerShdw>
                </a:effectLst>
              </a:rPr>
            </a:br>
            <a:r>
              <a:rPr lang="en-US" sz="2400" dirty="0" smtClean="0">
                <a:solidFill>
                  <a:schemeClr val="bg1">
                    <a:lumMod val="95000"/>
                    <a:lumOff val="5000"/>
                  </a:schemeClr>
                </a:solidFill>
                <a:effectLst>
                  <a:outerShdw blurRad="38100" dist="38100" dir="2700000" algn="tl">
                    <a:srgbClr val="000000">
                      <a:alpha val="43137"/>
                    </a:srgbClr>
                  </a:outerShdw>
                </a:effectLst>
              </a:rPr>
              <a:t>In simple terms, this “H2822 darkness” needed cleansing to establish the unit </a:t>
            </a:r>
            <a:r>
              <a:rPr lang="en-US" sz="2400" b="1" dirty="0" smtClean="0">
                <a:solidFill>
                  <a:srgbClr val="66FFFF"/>
                </a:solidFill>
                <a:effectLst>
                  <a:outerShdw blurRad="38100" dist="38100" dir="2700000" algn="tl">
                    <a:srgbClr val="000000">
                      <a:alpha val="43137"/>
                    </a:srgbClr>
                  </a:outerShdw>
                </a:effectLst>
              </a:rPr>
              <a:t>Yahuah</a:t>
            </a:r>
            <a:r>
              <a:rPr lang="en-US" sz="2400" dirty="0" smtClean="0">
                <a:solidFill>
                  <a:schemeClr val="bg1">
                    <a:lumMod val="95000"/>
                    <a:lumOff val="5000"/>
                  </a:schemeClr>
                </a:solidFill>
                <a:effectLst>
                  <a:outerShdw blurRad="38100" dist="38100" dir="2700000" algn="tl">
                    <a:srgbClr val="000000">
                      <a:alpha val="43137"/>
                    </a:srgbClr>
                  </a:outerShdw>
                </a:effectLst>
              </a:rPr>
              <a:t> calls: </a:t>
            </a:r>
            <a:r>
              <a:rPr lang="en-US" sz="2400" b="1" dirty="0" smtClean="0">
                <a:solidFill>
                  <a:schemeClr val="bg1">
                    <a:lumMod val="95000"/>
                    <a:lumOff val="5000"/>
                  </a:schemeClr>
                </a:solidFill>
                <a:effectLst>
                  <a:outerShdw blurRad="38100" dist="38100" dir="2700000" algn="tl">
                    <a:srgbClr val="000000">
                      <a:alpha val="43137"/>
                    </a:srgbClr>
                  </a:outerShdw>
                </a:effectLst>
              </a:rPr>
              <a:t>   </a:t>
            </a:r>
            <a:endParaRPr lang="en-US" sz="2400" b="1" dirty="0">
              <a:solidFill>
                <a:schemeClr val="bg1">
                  <a:lumMod val="95000"/>
                  <a:lumOff val="5000"/>
                </a:schemeClr>
              </a:solidFill>
              <a:effectLst>
                <a:outerShdw blurRad="38100" dist="38100" dir="2700000" algn="tl">
                  <a:srgbClr val="000000">
                    <a:alpha val="43137"/>
                  </a:srgbClr>
                </a:outerShdw>
              </a:effectLst>
            </a:endParaRPr>
          </a:p>
          <a:p>
            <a:pPr marL="0" indent="0">
              <a:buNone/>
            </a:pPr>
            <a:r>
              <a:rPr lang="en-US" sz="2400" b="1" dirty="0">
                <a:solidFill>
                  <a:schemeClr val="bg1">
                    <a:lumMod val="95000"/>
                    <a:lumOff val="5000"/>
                  </a:schemeClr>
                </a:solidFill>
                <a:effectLst>
                  <a:outerShdw blurRad="38100" dist="38100" dir="2700000" algn="tl">
                    <a:srgbClr val="000000">
                      <a:alpha val="43137"/>
                    </a:srgbClr>
                  </a:outerShdw>
                </a:effectLst>
              </a:rPr>
              <a:t>   </a:t>
            </a:r>
            <a:r>
              <a:rPr lang="en-US" sz="2400" b="1" dirty="0" smtClean="0">
                <a:solidFill>
                  <a:schemeClr val="accent4">
                    <a:lumMod val="20000"/>
                    <a:lumOff val="80000"/>
                  </a:schemeClr>
                </a:solidFill>
                <a:effectLst>
                  <a:outerShdw blurRad="38100" dist="38100" dir="2700000" algn="tl">
                    <a:srgbClr val="000000">
                      <a:alpha val="43137"/>
                    </a:srgbClr>
                  </a:outerShdw>
                </a:effectLst>
              </a:rPr>
              <a:t>b.</a:t>
            </a:r>
            <a:r>
              <a:rPr lang="en-US" sz="2400" b="1" dirty="0" smtClean="0">
                <a:solidFill>
                  <a:schemeClr val="accent5">
                    <a:lumMod val="75000"/>
                  </a:schemeClr>
                </a:solidFill>
                <a:effectLst>
                  <a:outerShdw blurRad="38100" dist="38100" dir="2700000" algn="tl">
                    <a:srgbClr val="000000">
                      <a:alpha val="43137"/>
                    </a:srgbClr>
                  </a:outerShdw>
                </a:effectLst>
              </a:rPr>
              <a:t> </a:t>
            </a:r>
            <a:r>
              <a:rPr lang="en-US" sz="24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rPr>
              <a:t>darkness</a:t>
            </a:r>
            <a:r>
              <a:rPr lang="en-US" sz="2400" b="1" baseline="30000" dirty="0" smtClean="0">
                <a:solidFill>
                  <a:schemeClr val="accent4">
                    <a:lumMod val="20000"/>
                    <a:lumOff val="80000"/>
                  </a:schemeClr>
                </a:solidFill>
                <a:effectLst>
                  <a:outerShdw blurRad="38100" dist="38100" dir="2700000" algn="tl">
                    <a:srgbClr val="000000">
                      <a:alpha val="43137"/>
                    </a:srgbClr>
                  </a:outerShdw>
                </a:effectLst>
              </a:rPr>
              <a:t>H3915</a:t>
            </a:r>
            <a:r>
              <a:rPr lang="en-US" sz="2400" b="1" dirty="0" smtClean="0">
                <a:solidFill>
                  <a:schemeClr val="accent4">
                    <a:lumMod val="20000"/>
                    <a:lumOff val="80000"/>
                  </a:schemeClr>
                </a:solidFill>
                <a:effectLst>
                  <a:outerShdw blurRad="38100" dist="38100" dir="2700000" algn="tl">
                    <a:srgbClr val="000000">
                      <a:alpha val="43137"/>
                    </a:srgbClr>
                  </a:outerShdw>
                </a:effectLst>
              </a:rPr>
              <a:t> </a:t>
            </a:r>
            <a:r>
              <a:rPr lang="en-US" sz="2400" dirty="0" smtClean="0">
                <a:solidFill>
                  <a:schemeClr val="bg1">
                    <a:lumMod val="95000"/>
                    <a:lumOff val="5000"/>
                  </a:schemeClr>
                </a:solidFill>
                <a:effectLst>
                  <a:outerShdw blurRad="38100" dist="38100" dir="2700000" algn="tl">
                    <a:srgbClr val="000000">
                      <a:alpha val="43137"/>
                    </a:srgbClr>
                  </a:outerShdw>
                </a:effectLst>
              </a:rPr>
              <a:t>– or – what we now call </a:t>
            </a:r>
            <a:r>
              <a:rPr lang="en-US" sz="24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rPr>
              <a:t>night.</a:t>
            </a:r>
            <a:endParaRPr lang="en-US" sz="2400" b="1" dirty="0">
              <a:solidFill>
                <a:schemeClr val="bg1">
                  <a:lumMod val="95000"/>
                  <a:lumOff val="5000"/>
                </a:schemeClr>
              </a:solidFill>
              <a:effectLst>
                <a:outerShdw blurRad="38100" dist="38100" dir="2700000" algn="tl">
                  <a:srgbClr val="000000">
                    <a:alpha val="43137"/>
                  </a:srgbClr>
                </a:outerShdw>
              </a:effectLst>
            </a:endParaRPr>
          </a:p>
        </p:txBody>
      </p:sp>
      <p:sp>
        <p:nvSpPr>
          <p:cNvPr id="10" name="Title 3"/>
          <p:cNvSpPr txBox="1">
            <a:spLocks/>
          </p:cNvSpPr>
          <p:nvPr/>
        </p:nvSpPr>
        <p:spPr>
          <a:xfrm>
            <a:off x="-6220" y="1143000"/>
            <a:ext cx="861682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2000" cap="none" dirty="0" smtClean="0">
                <a:ln w="500">
                  <a:noFill/>
                </a:ln>
                <a:effectLst>
                  <a:outerShdw blurRad="38100" dist="38100" dir="2700000" algn="tl">
                    <a:srgbClr val="000000">
                      <a:alpha val="43137"/>
                    </a:srgbClr>
                  </a:outerShdw>
                </a:effectLst>
              </a:rPr>
              <a:t>(between)  </a:t>
            </a:r>
            <a:r>
              <a:rPr lang="en-US" sz="4000" cap="none" dirty="0" smtClean="0">
                <a:ln w="500">
                  <a:noFill/>
                </a:ln>
                <a:effectLst>
                  <a:outerShdw blurRad="38100" dist="38100" dir="2700000" algn="tl">
                    <a:srgbClr val="000000">
                      <a:alpha val="43137"/>
                    </a:srgbClr>
                  </a:outerShdw>
                </a:effectLst>
              </a:rPr>
              <a:t>darkness</a:t>
            </a:r>
            <a:r>
              <a:rPr lang="en-US" sz="4000" baseline="30000" dirty="0" smtClean="0">
                <a:ln w="500">
                  <a:noFill/>
                </a:ln>
                <a:solidFill>
                  <a:srgbClr val="FF0000"/>
                </a:solidFill>
                <a:effectLst>
                  <a:outerShdw blurRad="38100" dist="38100" dir="2700000" algn="tl">
                    <a:srgbClr val="000000">
                      <a:alpha val="43137"/>
                    </a:srgbClr>
                  </a:outerShdw>
                </a:effectLst>
              </a:rPr>
              <a:t>H2822</a:t>
            </a:r>
            <a:r>
              <a:rPr lang="en-US" sz="4000" dirty="0" smtClean="0">
                <a:solidFill>
                  <a:schemeClr val="bg1">
                    <a:lumMod val="95000"/>
                    <a:lumOff val="5000"/>
                  </a:schemeClr>
                </a:solidFill>
              </a:rPr>
              <a:t> </a:t>
            </a:r>
            <a:r>
              <a:rPr lang="en-US" sz="4000" dirty="0" smtClean="0">
                <a:solidFill>
                  <a:schemeClr val="accent6">
                    <a:lumMod val="20000"/>
                    <a:lumOff val="80000"/>
                  </a:schemeClr>
                </a:solidFill>
              </a:rPr>
              <a:t>&amp;</a:t>
            </a:r>
            <a:r>
              <a:rPr lang="en-US" sz="4000" dirty="0" smtClean="0">
                <a:solidFill>
                  <a:schemeClr val="bg1">
                    <a:lumMod val="95000"/>
                    <a:lumOff val="5000"/>
                  </a:schemeClr>
                </a:solidFill>
              </a:rPr>
              <a:t> </a:t>
            </a:r>
            <a:r>
              <a:rPr lang="en-US" sz="4000" cap="none" dirty="0" smtClean="0">
                <a:effectLst>
                  <a:outerShdw blurRad="38100" dist="38100" dir="2700000" algn="tl">
                    <a:srgbClr val="000000">
                      <a:alpha val="43137"/>
                    </a:srgbClr>
                  </a:outerShdw>
                </a:effectLst>
              </a:rPr>
              <a:t>darkness</a:t>
            </a:r>
            <a:r>
              <a:rPr lang="en-US" sz="4000" baseline="30000" dirty="0" smtClean="0">
                <a:ln w="500">
                  <a:noFill/>
                </a:ln>
                <a:solidFill>
                  <a:srgbClr val="00B0F0"/>
                </a:solidFill>
                <a:effectLst>
                  <a:outerShdw blurRad="38100" dist="38100" dir="2700000" algn="tl">
                    <a:srgbClr val="000000">
                      <a:alpha val="43137"/>
                    </a:srgbClr>
                  </a:outerShdw>
                </a:effectLst>
              </a:rPr>
              <a:t>H3915</a:t>
            </a:r>
            <a:r>
              <a:rPr lang="en-US" sz="4000" dirty="0" smtClean="0">
                <a:solidFill>
                  <a:schemeClr val="bg1">
                    <a:lumMod val="95000"/>
                    <a:lumOff val="5000"/>
                  </a:schemeClr>
                </a:solidFill>
              </a:rPr>
              <a:t> </a:t>
            </a:r>
            <a:endParaRPr lang="en-US" dirty="0">
              <a:latin typeface="Arial Rounded MT Bold" pitchFamily="34" charset="0"/>
            </a:endParaRPr>
          </a:p>
        </p:txBody>
      </p:sp>
    </p:spTree>
    <p:extLst>
      <p:ext uri="{BB962C8B-B14F-4D97-AF65-F5344CB8AC3E}">
        <p14:creationId xmlns:p14="http://schemas.microsoft.com/office/powerpoint/2010/main" val="3483680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fade">
                                      <p:cBhvr>
                                        <p:cTn id="19" dur="1000"/>
                                        <p:tgtEl>
                                          <p:spTgt spid="7">
                                            <p:txEl>
                                              <p:pRg st="3" end="3"/>
                                            </p:txEl>
                                          </p:spTgt>
                                        </p:tgtEl>
                                      </p:cBhvr>
                                    </p:animEffect>
                                    <p:anim calcmode="lin" valueType="num">
                                      <p:cBhvr>
                                        <p:cTn id="2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pPr/>
              <a:t>15</a:t>
            </a:fld>
            <a:endParaRPr lang="en-US" dirty="0"/>
          </a:p>
        </p:txBody>
      </p:sp>
      <p:sp>
        <p:nvSpPr>
          <p:cNvPr id="6" name="Title 3"/>
          <p:cNvSpPr txBox="1">
            <a:spLocks/>
          </p:cNvSpPr>
          <p:nvPr/>
        </p:nvSpPr>
        <p:spPr>
          <a:xfrm>
            <a:off x="0" y="1370985"/>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FIRST  THINGS  FIRST!</a:t>
            </a:r>
            <a:endParaRPr lang="en-US" cap="none" dirty="0">
              <a:latin typeface="Arial Rounded MT Bold" pitchFamily="34" charset="0"/>
            </a:endParaRPr>
          </a:p>
        </p:txBody>
      </p:sp>
      <p:sp>
        <p:nvSpPr>
          <p:cNvPr id="7"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solidFill>
                  <a:schemeClr val="tx1"/>
                </a:solidFill>
              </a:rPr>
              <a:pPr/>
              <a:t>15</a:t>
            </a:fld>
            <a:endParaRPr lang="en-US" dirty="0">
              <a:solidFill>
                <a:schemeClr val="tx1"/>
              </a:solidFill>
            </a:endParaRPr>
          </a:p>
        </p:txBody>
      </p:sp>
      <p:sp>
        <p:nvSpPr>
          <p:cNvPr id="8" name="Content Placeholder 2"/>
          <p:cNvSpPr txBox="1">
            <a:spLocks/>
          </p:cNvSpPr>
          <p:nvPr/>
        </p:nvSpPr>
        <p:spPr>
          <a:xfrm>
            <a:off x="381000" y="2133600"/>
            <a:ext cx="8382000" cy="4343400"/>
          </a:xfrm>
          <a:prstGeom prst="rect">
            <a:avLst/>
          </a:prstGeom>
          <a:solidFill>
            <a:srgbClr val="0070C0">
              <a:alpha val="29000"/>
            </a:srgbClr>
          </a:solidFill>
          <a:scene3d>
            <a:camera prst="orthographicFront"/>
            <a:lightRig rig="threePt" dir="t"/>
          </a:scene3d>
          <a:sp3d>
            <a:bevelT w="152400" h="50800" prst="softRound"/>
          </a:sp3d>
        </p:spPr>
        <p:txBody>
          <a:bodyPr>
            <a:normAutofit fontScale="92500"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Clr>
                <a:prstClr val="white"/>
              </a:buClr>
              <a:buNone/>
            </a:pPr>
            <a:r>
              <a:rPr lang="en-US" sz="2800" b="1" dirty="0" smtClean="0">
                <a:solidFill>
                  <a:srgbClr val="66FFFF"/>
                </a:solidFill>
                <a:effectLst>
                  <a:outerShdw blurRad="38100" dist="38100" dir="2700000" algn="tl">
                    <a:srgbClr val="000000">
                      <a:alpha val="43137"/>
                    </a:srgbClr>
                  </a:outerShdw>
                </a:effectLst>
                <a:latin typeface="Georgia" panose="02040502050405020303" pitchFamily="18" charset="0"/>
              </a:rPr>
              <a:t>Gen </a:t>
            </a:r>
            <a:r>
              <a:rPr lang="en-US" sz="2800" b="1" dirty="0">
                <a:solidFill>
                  <a:srgbClr val="66FFFF"/>
                </a:solidFill>
                <a:effectLst>
                  <a:outerShdw blurRad="38100" dist="38100" dir="2700000" algn="tl">
                    <a:srgbClr val="000000">
                      <a:alpha val="43137"/>
                    </a:srgbClr>
                  </a:outerShdw>
                </a:effectLst>
                <a:latin typeface="Georgia" panose="02040502050405020303" pitchFamily="18" charset="0"/>
              </a:rPr>
              <a:t>1:5  </a:t>
            </a:r>
            <a:r>
              <a:rPr lang="en-US" sz="2200" b="1" dirty="0">
                <a:solidFill>
                  <a:srgbClr val="0070C0"/>
                </a:solidFill>
                <a:latin typeface="Georgia" panose="02040502050405020303" pitchFamily="18" charset="0"/>
              </a:rPr>
              <a:t>And</a:t>
            </a:r>
            <a:r>
              <a:rPr lang="en-US" sz="2200" b="1" dirty="0">
                <a:solidFill>
                  <a:schemeClr val="accent6">
                    <a:lumMod val="40000"/>
                    <a:lumOff val="60000"/>
                  </a:schemeClr>
                </a:solidFill>
                <a:latin typeface="Georgia" panose="02040502050405020303" pitchFamily="18" charset="0"/>
              </a:rPr>
              <a:t> </a:t>
            </a:r>
            <a:r>
              <a:rPr lang="en-US" sz="2200" b="1" dirty="0">
                <a:solidFill>
                  <a:srgbClr val="0070C0"/>
                </a:solidFill>
                <a:latin typeface="Georgia" panose="02040502050405020303" pitchFamily="18" charset="0"/>
              </a:rPr>
              <a:t>God called the </a:t>
            </a:r>
            <a:r>
              <a:rPr lang="en-US" sz="2200" b="1" u="sng" dirty="0">
                <a:solidFill>
                  <a:srgbClr val="0070C0"/>
                </a:solidFill>
                <a:latin typeface="Georgia" panose="02040502050405020303" pitchFamily="18" charset="0"/>
              </a:rPr>
              <a:t>light</a:t>
            </a:r>
            <a:r>
              <a:rPr lang="en-US" sz="2200" b="1" dirty="0">
                <a:solidFill>
                  <a:srgbClr val="0070C0"/>
                </a:solidFill>
                <a:latin typeface="Georgia" panose="02040502050405020303" pitchFamily="18" charset="0"/>
              </a:rPr>
              <a:t> </a:t>
            </a:r>
            <a:r>
              <a:rPr lang="en-US" sz="2200" b="1" u="sng" dirty="0">
                <a:solidFill>
                  <a:srgbClr val="0070C0"/>
                </a:solidFill>
                <a:latin typeface="Georgia" panose="02040502050405020303" pitchFamily="18" charset="0"/>
              </a:rPr>
              <a:t>Day</a:t>
            </a:r>
            <a:r>
              <a:rPr lang="en-US" sz="2200" b="1" dirty="0">
                <a:solidFill>
                  <a:srgbClr val="0070C0"/>
                </a:solidFill>
                <a:latin typeface="Georgia" panose="02040502050405020303" pitchFamily="18" charset="0"/>
              </a:rPr>
              <a:t>, </a:t>
            </a:r>
            <a:r>
              <a:rPr lang="en-US" sz="2200" b="1" dirty="0" smtClean="0">
                <a:solidFill>
                  <a:srgbClr val="0070C0"/>
                </a:solidFill>
                <a:latin typeface="Georgia" panose="02040502050405020303" pitchFamily="18" charset="0"/>
              </a:rPr>
              <a:t/>
            </a:r>
            <a:br>
              <a:rPr lang="en-US" sz="2200" b="1" dirty="0" smtClean="0">
                <a:solidFill>
                  <a:srgbClr val="0070C0"/>
                </a:solidFill>
                <a:latin typeface="Georgia" panose="02040502050405020303" pitchFamily="18" charset="0"/>
              </a:rPr>
            </a:br>
            <a:r>
              <a:rPr lang="en-US" sz="2200" b="1" dirty="0" smtClean="0">
                <a:solidFill>
                  <a:srgbClr val="0070C0"/>
                </a:solidFill>
                <a:latin typeface="Georgia" panose="02040502050405020303" pitchFamily="18" charset="0"/>
              </a:rPr>
              <a:t>    and </a:t>
            </a:r>
            <a:r>
              <a:rPr lang="en-US" sz="2200" b="1" dirty="0">
                <a:solidFill>
                  <a:srgbClr val="0070C0"/>
                </a:solidFill>
                <a:latin typeface="Georgia" panose="02040502050405020303" pitchFamily="18" charset="0"/>
              </a:rPr>
              <a:t>the </a:t>
            </a:r>
            <a:r>
              <a:rPr lang="en-US" sz="2200" b="1" dirty="0">
                <a:latin typeface="Georgia" panose="02040502050405020303" pitchFamily="18" charset="0"/>
              </a:rPr>
              <a:t>darkness</a:t>
            </a:r>
            <a:r>
              <a:rPr lang="en-US" sz="2200" b="1" dirty="0">
                <a:solidFill>
                  <a:schemeClr val="accent6">
                    <a:lumMod val="40000"/>
                    <a:lumOff val="60000"/>
                  </a:schemeClr>
                </a:solidFill>
                <a:latin typeface="Georgia" panose="02040502050405020303" pitchFamily="18" charset="0"/>
              </a:rPr>
              <a:t> </a:t>
            </a:r>
            <a:r>
              <a:rPr lang="en-US" sz="2200" b="1" dirty="0">
                <a:solidFill>
                  <a:srgbClr val="0070C0"/>
                </a:solidFill>
                <a:latin typeface="Georgia" panose="02040502050405020303" pitchFamily="18" charset="0"/>
              </a:rPr>
              <a:t>he called </a:t>
            </a:r>
            <a:r>
              <a:rPr lang="en-US" sz="22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Night</a:t>
            </a:r>
            <a:r>
              <a:rPr lang="en-US" sz="2200" b="1" dirty="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 </a:t>
            </a:r>
            <a:r>
              <a:rPr lang="en-US" sz="2200" b="1" dirty="0" smtClean="0">
                <a:ln w="3175">
                  <a:solidFill>
                    <a:schemeClr val="tx1">
                      <a:lumMod val="95000"/>
                      <a:lumOff val="5000"/>
                    </a:schemeClr>
                  </a:solidFill>
                </a:ln>
                <a:solidFill>
                  <a:schemeClr val="accent6">
                    <a:lumMod val="20000"/>
                    <a:lumOff val="80000"/>
                  </a:schemeClr>
                </a:solidFill>
                <a:effectLst>
                  <a:outerShdw blurRad="38100" dist="38100" dir="2700000" algn="tl">
                    <a:srgbClr val="000000">
                      <a:alpha val="43137"/>
                    </a:srgbClr>
                  </a:outerShdw>
                </a:effectLst>
                <a:latin typeface="Georgia" panose="02040502050405020303" pitchFamily="18" charset="0"/>
              </a:rPr>
              <a:t>…</a:t>
            </a:r>
            <a:r>
              <a:rPr lang="en-US" sz="2200" b="1" dirty="0" smtClean="0">
                <a:solidFill>
                  <a:schemeClr val="accent6">
                    <a:lumMod val="40000"/>
                    <a:lumOff val="60000"/>
                  </a:schemeClr>
                </a:solidFill>
                <a:latin typeface="Georgia" panose="02040502050405020303" pitchFamily="18" charset="0"/>
              </a:rPr>
              <a:t> </a:t>
            </a:r>
            <a:br>
              <a:rPr lang="en-US" sz="2200" b="1" dirty="0" smtClean="0">
                <a:solidFill>
                  <a:schemeClr val="accent6">
                    <a:lumMod val="40000"/>
                    <a:lumOff val="60000"/>
                  </a:schemeClr>
                </a:solidFill>
                <a:latin typeface="Georgia" panose="02040502050405020303" pitchFamily="18" charset="0"/>
              </a:rPr>
            </a:br>
            <a:endParaRPr lang="en-US" sz="700" dirty="0">
              <a:solidFill>
                <a:srgbClr val="00B050"/>
              </a:solidFill>
            </a:endParaRPr>
          </a:p>
          <a:p>
            <a:pPr marL="0" indent="0">
              <a:buNone/>
            </a:pPr>
            <a:r>
              <a:rPr lang="en-US" sz="700" dirty="0" smtClean="0">
                <a:solidFill>
                  <a:schemeClr val="bg1">
                    <a:lumMod val="95000"/>
                    <a:lumOff val="5000"/>
                  </a:schemeClr>
                </a:solidFill>
              </a:rPr>
              <a:t> </a:t>
            </a:r>
            <a:endParaRPr lang="en-US" sz="700" dirty="0">
              <a:solidFill>
                <a:schemeClr val="bg1">
                  <a:lumMod val="95000"/>
                  <a:lumOff val="5000"/>
                </a:schemeClr>
              </a:solidFill>
            </a:endParaRPr>
          </a:p>
          <a:p>
            <a:pPr marL="0" indent="0">
              <a:buNone/>
            </a:pPr>
            <a:r>
              <a:rPr lang="en-US" sz="2800" b="1" dirty="0" smtClean="0">
                <a:solidFill>
                  <a:schemeClr val="bg1"/>
                </a:solidFill>
                <a:effectLst>
                  <a:outerShdw blurRad="38100" dist="38100" dir="2700000" algn="tl">
                    <a:srgbClr val="000000">
                      <a:alpha val="43137"/>
                    </a:srgbClr>
                  </a:outerShdw>
                </a:effectLst>
              </a:rPr>
              <a:t>In </a:t>
            </a:r>
            <a:r>
              <a:rPr lang="en-US" sz="2800" b="1" dirty="0">
                <a:solidFill>
                  <a:schemeClr val="bg1"/>
                </a:solidFill>
                <a:effectLst>
                  <a:outerShdw blurRad="38100" dist="38100" dir="2700000" algn="tl">
                    <a:srgbClr val="000000">
                      <a:alpha val="43137"/>
                    </a:srgbClr>
                  </a:outerShdw>
                </a:effectLst>
              </a:rPr>
              <a:t>the first part of Gen 1:5, </a:t>
            </a:r>
            <a:r>
              <a:rPr lang="en-US" sz="2800" b="1" dirty="0">
                <a:solidFill>
                  <a:srgbClr val="FFFF00"/>
                </a:solidFill>
                <a:effectLst>
                  <a:outerShdw blurRad="38100" dist="38100" dir="2700000" algn="tl">
                    <a:srgbClr val="000000">
                      <a:alpha val="43137"/>
                    </a:srgbClr>
                  </a:outerShdw>
                </a:effectLst>
              </a:rPr>
              <a:t>the </a:t>
            </a:r>
            <a:r>
              <a:rPr lang="en-US" sz="2800" b="1" dirty="0" smtClean="0">
                <a:solidFill>
                  <a:srgbClr val="FFFF00"/>
                </a:solidFill>
                <a:effectLst>
                  <a:outerShdw blurRad="38100" dist="38100" dir="2700000" algn="tl">
                    <a:srgbClr val="000000">
                      <a:alpha val="43137"/>
                    </a:srgbClr>
                  </a:outerShdw>
                </a:effectLst>
              </a:rPr>
              <a:t>Light Season that is named “DAY” is </a:t>
            </a:r>
            <a:r>
              <a:rPr lang="en-US" sz="2800" b="1" dirty="0">
                <a:solidFill>
                  <a:srgbClr val="FFFF00"/>
                </a:solidFill>
                <a:effectLst>
                  <a:outerShdw blurRad="38100" dist="38100" dir="2700000" algn="tl">
                    <a:srgbClr val="000000">
                      <a:alpha val="43137"/>
                    </a:srgbClr>
                  </a:outerShdw>
                </a:effectLst>
              </a:rPr>
              <a:t>direct </a:t>
            </a:r>
            <a:r>
              <a:rPr lang="en-US" sz="2800" b="1" dirty="0" smtClean="0">
                <a:solidFill>
                  <a:srgbClr val="FFFF00"/>
                </a:solidFill>
                <a:effectLst>
                  <a:outerShdw blurRad="38100" dist="38100" dir="2700000" algn="tl">
                    <a:srgbClr val="000000">
                      <a:alpha val="43137"/>
                    </a:srgbClr>
                  </a:outerShdw>
                </a:effectLst>
              </a:rPr>
              <a:t>light – or for us today – actual direct </a:t>
            </a:r>
            <a:r>
              <a:rPr lang="en-US" sz="2800" b="1" dirty="0" err="1" smtClean="0">
                <a:solidFill>
                  <a:srgbClr val="FFFF00"/>
                </a:solidFill>
                <a:effectLst>
                  <a:outerShdw blurRad="38100" dist="38100" dir="2700000" algn="tl">
                    <a:srgbClr val="000000">
                      <a:alpha val="43137"/>
                    </a:srgbClr>
                  </a:outerShdw>
                </a:effectLst>
              </a:rPr>
              <a:t>SUNlight</a:t>
            </a:r>
            <a:r>
              <a:rPr lang="en-US" sz="2800" b="1" dirty="0" smtClean="0">
                <a:solidFill>
                  <a:srgbClr val="FFFF00"/>
                </a:solidFill>
                <a:effectLst>
                  <a:outerShdw blurRad="38100" dist="38100" dir="2700000" algn="tl">
                    <a:srgbClr val="000000">
                      <a:alpha val="43137"/>
                    </a:srgbClr>
                  </a:outerShdw>
                </a:effectLst>
              </a:rPr>
              <a:t> </a:t>
            </a:r>
            <a:r>
              <a:rPr lang="en-US" sz="2800" b="1" dirty="0">
                <a:solidFill>
                  <a:srgbClr val="FFFF00"/>
                </a:solidFill>
                <a:effectLst>
                  <a:outerShdw blurRad="38100" dist="38100" dir="2700000" algn="tl">
                    <a:srgbClr val="000000">
                      <a:alpha val="43137"/>
                    </a:srgbClr>
                  </a:outerShdw>
                </a:effectLst>
              </a:rPr>
              <a:t>when the sun is above the horizon</a:t>
            </a:r>
            <a:r>
              <a:rPr lang="en-US" sz="2800" dirty="0">
                <a:solidFill>
                  <a:srgbClr val="FFFF00"/>
                </a:solidFill>
                <a:effectLst>
                  <a:outerShdw blurRad="38100" dist="38100" dir="2700000" algn="tl">
                    <a:srgbClr val="000000">
                      <a:alpha val="43137"/>
                    </a:srgbClr>
                  </a:outerShdw>
                </a:effectLst>
              </a:rPr>
              <a:t>.</a:t>
            </a:r>
            <a:r>
              <a:rPr lang="en-US" sz="2800" dirty="0">
                <a:solidFill>
                  <a:schemeClr val="bg1">
                    <a:lumMod val="95000"/>
                    <a:lumOff val="5000"/>
                  </a:schemeClr>
                </a:solidFill>
                <a:effectLst>
                  <a:outerShdw blurRad="38100" dist="38100" dir="2700000" algn="tl">
                    <a:srgbClr val="000000">
                      <a:alpha val="43137"/>
                    </a:srgbClr>
                  </a:outerShdw>
                </a:effectLst>
              </a:rPr>
              <a:t>  </a:t>
            </a:r>
            <a:endParaRPr lang="en-US" sz="2800" dirty="0" smtClean="0">
              <a:solidFill>
                <a:schemeClr val="bg1">
                  <a:lumMod val="95000"/>
                  <a:lumOff val="5000"/>
                </a:schemeClr>
              </a:solidFill>
              <a:effectLst>
                <a:outerShdw blurRad="38100" dist="38100" dir="2700000" algn="tl">
                  <a:srgbClr val="000000">
                    <a:alpha val="43137"/>
                  </a:srgbClr>
                </a:outerShdw>
              </a:effectLst>
            </a:endParaRPr>
          </a:p>
          <a:p>
            <a:pPr marL="0" indent="0">
              <a:buNone/>
            </a:pPr>
            <a:endParaRPr lang="en-US" sz="2800" dirty="0">
              <a:solidFill>
                <a:schemeClr val="bg1">
                  <a:lumMod val="95000"/>
                  <a:lumOff val="5000"/>
                </a:schemeClr>
              </a:solidFill>
              <a:effectLst>
                <a:outerShdw blurRad="38100" dist="38100" dir="2700000" algn="tl">
                  <a:srgbClr val="000000">
                    <a:alpha val="43137"/>
                  </a:srgbClr>
                </a:outerShdw>
              </a:effectLst>
            </a:endParaRPr>
          </a:p>
          <a:p>
            <a:pPr marL="0" indent="0">
              <a:buNone/>
            </a:pPr>
            <a:r>
              <a:rPr lang="en-US" sz="2800" b="1" dirty="0" smtClean="0">
                <a:effectLst>
                  <a:outerShdw blurRad="38100" dist="38100" dir="2700000" algn="tl">
                    <a:srgbClr val="000000">
                      <a:alpha val="43137"/>
                    </a:srgbClr>
                  </a:outerShdw>
                </a:effectLst>
              </a:rPr>
              <a:t>Darkness</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night-</a:t>
            </a:r>
            <a:r>
              <a:rPr lang="en-US" sz="1900" b="1" dirty="0" smtClean="0">
                <a:effectLst>
                  <a:outerShdw blurRad="38100" dist="38100" dir="2700000" algn="tl">
                    <a:srgbClr val="000000">
                      <a:alpha val="43137"/>
                    </a:srgbClr>
                  </a:outerShdw>
                </a:effectLst>
              </a:rPr>
              <a:t>H3915</a:t>
            </a:r>
            <a:r>
              <a:rPr lang="en-US" sz="2800" b="1" dirty="0" smtClean="0">
                <a:solidFill>
                  <a:schemeClr val="bg1">
                    <a:lumMod val="95000"/>
                    <a:lumOff val="5000"/>
                  </a:schemeClr>
                </a:solidFill>
                <a:effectLst>
                  <a:outerShdw blurRad="38100" dist="38100" dir="2700000" algn="tl">
                    <a:srgbClr val="000000">
                      <a:alpha val="43137"/>
                    </a:srgbClr>
                  </a:outerShdw>
                </a:effectLst>
              </a:rPr>
              <a:t>) </a:t>
            </a:r>
            <a:r>
              <a:rPr lang="en-US" sz="2800" b="1" dirty="0">
                <a:solidFill>
                  <a:schemeClr val="bg1">
                    <a:lumMod val="95000"/>
                    <a:lumOff val="5000"/>
                  </a:schemeClr>
                </a:solidFill>
                <a:effectLst>
                  <a:outerShdw blurRad="38100" dist="38100" dir="2700000" algn="tl">
                    <a:srgbClr val="000000">
                      <a:alpha val="43137"/>
                    </a:srgbClr>
                  </a:outerShdw>
                </a:effectLst>
              </a:rPr>
              <a:t>is the total absence of </a:t>
            </a:r>
            <a:r>
              <a:rPr lang="en-US" sz="2800" b="1" dirty="0" smtClean="0">
                <a:solidFill>
                  <a:schemeClr val="bg1">
                    <a:lumMod val="95000"/>
                    <a:lumOff val="5000"/>
                  </a:schemeClr>
                </a:solidFill>
                <a:effectLst>
                  <a:outerShdw blurRad="38100" dist="38100" dir="2700000" algn="tl">
                    <a:srgbClr val="000000">
                      <a:alpha val="43137"/>
                    </a:srgbClr>
                  </a:outerShdw>
                </a:effectLst>
              </a:rPr>
              <a:t>LIGHT” </a:t>
            </a:r>
            <a:br>
              <a:rPr lang="en-US" sz="2800" b="1" dirty="0" smtClean="0">
                <a:solidFill>
                  <a:schemeClr val="bg1">
                    <a:lumMod val="95000"/>
                    <a:lumOff val="5000"/>
                  </a:schemeClr>
                </a:solidFill>
                <a:effectLst>
                  <a:outerShdw blurRad="38100" dist="38100" dir="2700000" algn="tl">
                    <a:srgbClr val="000000">
                      <a:alpha val="43137"/>
                    </a:srgbClr>
                  </a:outerShdw>
                </a:effectLst>
              </a:rPr>
            </a:br>
            <a:r>
              <a:rPr lang="en-US" sz="2800" b="1" dirty="0" smtClean="0">
                <a:solidFill>
                  <a:schemeClr val="bg1">
                    <a:lumMod val="95000"/>
                    <a:lumOff val="5000"/>
                  </a:schemeClr>
                </a:solidFill>
                <a:effectLst>
                  <a:outerShdw blurRad="38100" dist="38100" dir="2700000" algn="tl">
                    <a:srgbClr val="000000">
                      <a:alpha val="43137"/>
                    </a:srgbClr>
                  </a:outerShdw>
                </a:effectLst>
              </a:rPr>
              <a:t>- or for us today the total absence of </a:t>
            </a:r>
            <a:r>
              <a:rPr lang="en-US" sz="2800" b="1" dirty="0" smtClean="0">
                <a:solidFill>
                  <a:srgbClr val="FFFF00"/>
                </a:solidFill>
                <a:effectLst>
                  <a:outerShdw blurRad="38100" dist="38100" dir="2700000" algn="tl">
                    <a:srgbClr val="000000">
                      <a:alpha val="43137"/>
                    </a:srgbClr>
                  </a:outerShdw>
                </a:effectLst>
              </a:rPr>
              <a:t>“</a:t>
            </a:r>
            <a:r>
              <a:rPr lang="en-US" sz="2800" b="1" dirty="0" err="1" smtClean="0">
                <a:solidFill>
                  <a:srgbClr val="FFFF00"/>
                </a:solidFill>
                <a:effectLst>
                  <a:outerShdw blurRad="38100" dist="38100" dir="2700000" algn="tl">
                    <a:srgbClr val="000000">
                      <a:alpha val="43137"/>
                    </a:srgbClr>
                  </a:outerShdw>
                </a:effectLst>
              </a:rPr>
              <a:t>SUNlight</a:t>
            </a:r>
            <a:r>
              <a:rPr lang="en-US" sz="2800" b="1" dirty="0" smtClean="0">
                <a:solidFill>
                  <a:srgbClr val="FFFF00"/>
                </a:solidFill>
                <a:effectLst>
                  <a:outerShdw blurRad="38100" dist="38100" dir="2700000" algn="tl">
                    <a:srgbClr val="000000">
                      <a:alpha val="43137"/>
                    </a:srgbClr>
                  </a:outerShdw>
                </a:effectLst>
              </a:rPr>
              <a:t>.”  </a:t>
            </a:r>
          </a:p>
          <a:p>
            <a:pPr marL="0" indent="0">
              <a:buNone/>
            </a:pPr>
            <a:r>
              <a:rPr lang="en-US" sz="2800" b="1" dirty="0" smtClean="0">
                <a:solidFill>
                  <a:schemeClr val="bg1">
                    <a:lumMod val="95000"/>
                    <a:lumOff val="5000"/>
                  </a:schemeClr>
                </a:solidFill>
                <a:effectLst>
                  <a:outerShdw blurRad="38100" dist="38100" dir="2700000" algn="tl">
                    <a:srgbClr val="000000">
                      <a:alpha val="43137"/>
                    </a:srgbClr>
                  </a:outerShdw>
                </a:effectLst>
              </a:rPr>
              <a:t>So </a:t>
            </a:r>
            <a:r>
              <a:rPr lang="en-US" sz="2800" b="1" dirty="0">
                <a:solidFill>
                  <a:schemeClr val="bg1">
                    <a:lumMod val="95000"/>
                    <a:lumOff val="5000"/>
                  </a:schemeClr>
                </a:solidFill>
                <a:effectLst>
                  <a:outerShdw blurRad="38100" dist="38100" dir="2700000" algn="tl">
                    <a:srgbClr val="000000">
                      <a:alpha val="43137"/>
                    </a:srgbClr>
                  </a:outerShdw>
                </a:effectLst>
              </a:rPr>
              <a:t>what are these other two </a:t>
            </a:r>
            <a:r>
              <a:rPr lang="en-US" sz="2800" b="1" dirty="0" smtClean="0">
                <a:solidFill>
                  <a:schemeClr val="bg1">
                    <a:lumMod val="95000"/>
                    <a:lumOff val="5000"/>
                  </a:schemeClr>
                </a:solidFill>
                <a:effectLst>
                  <a:outerShdw blurRad="38100" dist="38100" dir="2700000" algn="tl">
                    <a:srgbClr val="000000">
                      <a:alpha val="43137"/>
                    </a:srgbClr>
                  </a:outerShdw>
                </a:effectLst>
              </a:rPr>
              <a:t>identities: </a:t>
            </a:r>
          </a:p>
          <a:p>
            <a:pPr marL="0" indent="0" algn="ctr">
              <a:buNone/>
            </a:pPr>
            <a:r>
              <a:rPr lang="en-US" sz="3900" b="1" dirty="0" smtClean="0">
                <a:solidFill>
                  <a:schemeClr val="accent6">
                    <a:lumMod val="75000"/>
                  </a:schemeClr>
                </a:solidFill>
                <a:effectLst>
                  <a:outerShdw blurRad="38100" dist="38100" dir="2700000" algn="tl">
                    <a:srgbClr val="000000">
                      <a:alpha val="43137"/>
                    </a:srgbClr>
                  </a:outerShdw>
                </a:effectLst>
              </a:rPr>
              <a:t>ereb</a:t>
            </a:r>
            <a:r>
              <a:rPr lang="en-US" sz="3900" dirty="0" smtClean="0">
                <a:solidFill>
                  <a:schemeClr val="bg1">
                    <a:lumMod val="95000"/>
                    <a:lumOff val="5000"/>
                  </a:schemeClr>
                </a:solidFill>
              </a:rPr>
              <a:t> </a:t>
            </a:r>
            <a:r>
              <a:rPr lang="en-US" sz="3900" b="1" dirty="0">
                <a:solidFill>
                  <a:schemeClr val="bg1">
                    <a:lumMod val="95000"/>
                    <a:lumOff val="5000"/>
                  </a:schemeClr>
                </a:solidFill>
                <a:effectLst>
                  <a:outerShdw blurRad="38100" dist="38100" dir="2700000" algn="tl">
                    <a:srgbClr val="000000">
                      <a:alpha val="43137"/>
                    </a:srgbClr>
                  </a:outerShdw>
                </a:effectLst>
              </a:rPr>
              <a:t>and</a:t>
            </a:r>
            <a:r>
              <a:rPr lang="en-US" sz="3900" dirty="0">
                <a:solidFill>
                  <a:schemeClr val="bg1">
                    <a:lumMod val="95000"/>
                    <a:lumOff val="5000"/>
                  </a:schemeClr>
                </a:solidFill>
              </a:rPr>
              <a:t> </a:t>
            </a:r>
            <a:r>
              <a:rPr lang="en-US" sz="3900" b="1" dirty="0" err="1" smtClean="0">
                <a:solidFill>
                  <a:schemeClr val="tx2"/>
                </a:solidFill>
                <a:effectLst>
                  <a:outerShdw blurRad="38100" dist="38100" dir="2700000" algn="tl">
                    <a:srgbClr val="000000">
                      <a:alpha val="43137"/>
                    </a:srgbClr>
                  </a:outerShdw>
                </a:effectLst>
              </a:rPr>
              <a:t>boqer</a:t>
            </a:r>
            <a:r>
              <a:rPr lang="en-US" sz="3900" b="1" dirty="0" smtClean="0">
                <a:solidFill>
                  <a:schemeClr val="bg1">
                    <a:lumMod val="50000"/>
                  </a:schemeClr>
                </a:solidFill>
                <a:effectLst>
                  <a:outerShdw blurRad="38100" dist="38100" dir="2700000" algn="tl">
                    <a:srgbClr val="000000">
                      <a:alpha val="43137"/>
                    </a:srgbClr>
                  </a:outerShdw>
                </a:effectLst>
              </a:rPr>
              <a:t> </a:t>
            </a:r>
            <a:r>
              <a:rPr lang="en-US" sz="3000" dirty="0" smtClean="0">
                <a:solidFill>
                  <a:schemeClr val="tx1">
                    <a:lumMod val="50000"/>
                    <a:lumOff val="50000"/>
                  </a:schemeClr>
                </a:solidFill>
                <a:effectLst>
                  <a:outerShdw blurRad="38100" dist="38100" dir="2700000" algn="tl">
                    <a:srgbClr val="000000">
                      <a:alpha val="43137"/>
                    </a:srgbClr>
                  </a:outerShdw>
                </a:effectLst>
              </a:rPr>
              <a:t>[</a:t>
            </a:r>
            <a:r>
              <a:rPr lang="en-US" sz="3000" b="1" dirty="0" smtClean="0">
                <a:solidFill>
                  <a:schemeClr val="tx1">
                    <a:lumMod val="50000"/>
                    <a:lumOff val="50000"/>
                  </a:schemeClr>
                </a:solidFill>
                <a:effectLst>
                  <a:outerShdw blurRad="38100" dist="38100" dir="2700000" algn="tl">
                    <a:srgbClr val="000000">
                      <a:alpha val="43137"/>
                    </a:srgbClr>
                  </a:outerShdw>
                </a:effectLst>
              </a:rPr>
              <a:t>twilights</a:t>
            </a:r>
            <a:r>
              <a:rPr lang="en-US" sz="3000" dirty="0" smtClean="0">
                <a:solidFill>
                  <a:schemeClr val="tx1">
                    <a:lumMod val="50000"/>
                    <a:lumOff val="50000"/>
                  </a:schemeClr>
                </a:solidFill>
                <a:effectLst>
                  <a:outerShdw blurRad="38100" dist="38100" dir="2700000" algn="tl">
                    <a:srgbClr val="000000">
                      <a:alpha val="43137"/>
                    </a:srgbClr>
                  </a:outerShdw>
                </a:effectLst>
              </a:rPr>
              <a:t>]</a:t>
            </a:r>
            <a:r>
              <a:rPr lang="en-US" sz="3900" b="1" dirty="0" smtClean="0">
                <a:solidFill>
                  <a:schemeClr val="tx2"/>
                </a:solidFill>
                <a:effectLst>
                  <a:outerShdw blurRad="38100" dist="38100" dir="2700000" algn="tl">
                    <a:srgbClr val="000000">
                      <a:alpha val="43137"/>
                    </a:srgbClr>
                  </a:outerShdw>
                </a:effectLst>
              </a:rPr>
              <a:t>?</a:t>
            </a:r>
            <a:endParaRPr lang="en-US" sz="3900" b="1" dirty="0">
              <a:solidFill>
                <a:schemeClr val="tx2"/>
              </a:solidFill>
              <a:effectLst>
                <a:outerShdw blurRad="38100" dist="38100" dir="2700000" algn="tl">
                  <a:srgbClr val="000000">
                    <a:alpha val="43137"/>
                  </a:srgbClr>
                </a:outerShdw>
              </a:effectLst>
            </a:endParaRPr>
          </a:p>
          <a:p>
            <a:pPr marL="1188720" indent="-1188720">
              <a:buNone/>
            </a:pPr>
            <a:endParaRPr lang="en-US" sz="2000" b="1" dirty="0" smtClean="0">
              <a:solidFill>
                <a:srgbClr val="66FFFF"/>
              </a:solidFill>
              <a:latin typeface="Georgia" panose="02040502050405020303" pitchFamily="18" charset="0"/>
            </a:endParaRPr>
          </a:p>
          <a:p>
            <a:pPr marL="0" indent="0">
              <a:buNone/>
            </a:pPr>
            <a:endParaRPr lang="en-US" sz="2400" b="1" dirty="0">
              <a:solidFill>
                <a:schemeClr val="bg1">
                  <a:lumMod val="95000"/>
                  <a:lumOff val="5000"/>
                </a:schemeClr>
              </a:solidFill>
            </a:endParaRPr>
          </a:p>
        </p:txBody>
      </p:sp>
    </p:spTree>
    <p:extLst>
      <p:ext uri="{BB962C8B-B14F-4D97-AF65-F5344CB8AC3E}">
        <p14:creationId xmlns:p14="http://schemas.microsoft.com/office/powerpoint/2010/main" val="20457067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left)">
                                      <p:cBhvr>
                                        <p:cTn id="7" dur="1750"/>
                                        <p:tgtEl>
                                          <p:spTgt spid="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wipe(left)">
                                      <p:cBhvr>
                                        <p:cTn id="12" dur="1750"/>
                                        <p:tgtEl>
                                          <p:spTgt spid="8">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animEffect transition="in" filter="wipe(left)">
                                      <p:cBhvr>
                                        <p:cTn id="17" dur="175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03264" y="6556248"/>
            <a:ext cx="588336" cy="228600"/>
          </a:xfrm>
        </p:spPr>
        <p:txBody>
          <a:bodyPr/>
          <a:lstStyle/>
          <a:p>
            <a:fld id="{F716C96D-555A-4066-BF29-32A5BE0CACF3}" type="slidenum">
              <a:rPr lang="en-US" smtClean="0">
                <a:solidFill>
                  <a:schemeClr val="bg2"/>
                </a:solidFill>
              </a:rPr>
              <a:t>16</a:t>
            </a:fld>
            <a:endParaRPr lang="en-US" dirty="0">
              <a:solidFill>
                <a:schemeClr val="bg2"/>
              </a:solidFill>
            </a:endParaRPr>
          </a:p>
        </p:txBody>
      </p:sp>
      <p:sp>
        <p:nvSpPr>
          <p:cNvPr id="4" name="Content Placeholder 2"/>
          <p:cNvSpPr txBox="1">
            <a:spLocks/>
          </p:cNvSpPr>
          <p:nvPr/>
        </p:nvSpPr>
        <p:spPr>
          <a:xfrm>
            <a:off x="296215" y="762000"/>
            <a:ext cx="8542986" cy="5819104"/>
          </a:xfrm>
          <a:prstGeom prst="rect">
            <a:avLst/>
          </a:prstGeom>
          <a:noFill/>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400" dirty="0" smtClean="0">
                <a:solidFill>
                  <a:schemeClr val="bg1">
                    <a:lumMod val="95000"/>
                    <a:lumOff val="5000"/>
                  </a:schemeClr>
                </a:solidFill>
              </a:rPr>
              <a:t>The reason for this study is because some feel the two units of – </a:t>
            </a:r>
            <a:r>
              <a:rPr lang="en-US" sz="2400" b="1" dirty="0" smtClean="0">
                <a:solidFill>
                  <a:schemeClr val="accent6">
                    <a:lumMod val="75000"/>
                  </a:schemeClr>
                </a:solidFill>
              </a:rPr>
              <a:t>ereb</a:t>
            </a:r>
            <a:r>
              <a:rPr lang="en-US" sz="2400" dirty="0" smtClean="0">
                <a:solidFill>
                  <a:schemeClr val="bg1">
                    <a:lumMod val="95000"/>
                    <a:lumOff val="5000"/>
                  </a:schemeClr>
                </a:solidFill>
              </a:rPr>
              <a:t> and </a:t>
            </a:r>
            <a:r>
              <a:rPr lang="en-US" sz="2400" b="1" dirty="0" err="1" smtClean="0">
                <a:solidFill>
                  <a:schemeClr val="tx2"/>
                </a:solidFill>
              </a:rPr>
              <a:t>boqer</a:t>
            </a:r>
            <a:r>
              <a:rPr lang="en-US" sz="2400" dirty="0" smtClean="0">
                <a:solidFill>
                  <a:schemeClr val="bg1">
                    <a:lumMod val="95000"/>
                    <a:lumOff val="5000"/>
                  </a:schemeClr>
                </a:solidFill>
              </a:rPr>
              <a:t> – (or twilights) have nothing in common with the Night Season.  But, do these twilights of </a:t>
            </a:r>
            <a:r>
              <a:rPr lang="en-US" sz="2400" dirty="0">
                <a:solidFill>
                  <a:schemeClr val="bg1">
                    <a:lumMod val="95000"/>
                    <a:lumOff val="5000"/>
                  </a:schemeClr>
                </a:solidFill>
              </a:rPr>
              <a:t>– </a:t>
            </a:r>
            <a:r>
              <a:rPr lang="en-US" sz="2400" b="1" dirty="0">
                <a:solidFill>
                  <a:schemeClr val="accent6">
                    <a:lumMod val="75000"/>
                  </a:schemeClr>
                </a:solidFill>
              </a:rPr>
              <a:t>ereb</a:t>
            </a:r>
            <a:r>
              <a:rPr lang="en-US" sz="2400" dirty="0">
                <a:solidFill>
                  <a:schemeClr val="bg1">
                    <a:lumMod val="95000"/>
                    <a:lumOff val="5000"/>
                  </a:schemeClr>
                </a:solidFill>
              </a:rPr>
              <a:t> and </a:t>
            </a:r>
            <a:r>
              <a:rPr lang="en-US" sz="2400" b="1" dirty="0">
                <a:solidFill>
                  <a:schemeClr val="tx2"/>
                </a:solidFill>
              </a:rPr>
              <a:t>boqer</a:t>
            </a:r>
            <a:r>
              <a:rPr lang="en-US" sz="2400" dirty="0">
                <a:solidFill>
                  <a:schemeClr val="bg1">
                    <a:lumMod val="95000"/>
                    <a:lumOff val="5000"/>
                  </a:schemeClr>
                </a:solidFill>
              </a:rPr>
              <a:t> –</a:t>
            </a:r>
            <a:r>
              <a:rPr lang="en-US" sz="2400" dirty="0" smtClean="0">
                <a:solidFill>
                  <a:schemeClr val="bg1">
                    <a:lumMod val="95000"/>
                    <a:lumOff val="5000"/>
                  </a:schemeClr>
                </a:solidFill>
              </a:rPr>
              <a:t> </a:t>
            </a:r>
            <a:r>
              <a:rPr lang="en-US" sz="2400" u="sng" dirty="0" smtClean="0">
                <a:solidFill>
                  <a:schemeClr val="bg1">
                    <a:lumMod val="95000"/>
                    <a:lumOff val="5000"/>
                  </a:schemeClr>
                </a:solidFill>
              </a:rPr>
              <a:t>HAVE ANYTHING IN COMMON</a:t>
            </a:r>
            <a:r>
              <a:rPr lang="en-US" sz="2400" dirty="0" smtClean="0">
                <a:solidFill>
                  <a:schemeClr val="bg1">
                    <a:lumMod val="95000"/>
                    <a:lumOff val="5000"/>
                  </a:schemeClr>
                </a:solidFill>
              </a:rPr>
              <a:t> with the Light Season where there is direct sunlight?  </a:t>
            </a:r>
            <a:r>
              <a:rPr lang="en-US" sz="2400" b="1" dirty="0" smtClean="0">
                <a:solidFill>
                  <a:srgbClr val="FFFF00"/>
                </a:solidFill>
              </a:rPr>
              <a:t>For</a:t>
            </a:r>
            <a:r>
              <a:rPr lang="en-US" sz="2400" dirty="0" smtClean="0">
                <a:solidFill>
                  <a:srgbClr val="FFFF00"/>
                </a:solidFill>
                <a:effectLst>
                  <a:outerShdw blurRad="38100" dist="38100" dir="2700000" algn="tl">
                    <a:srgbClr val="000000">
                      <a:alpha val="43137"/>
                    </a:srgbClr>
                  </a:outerShdw>
                </a:effectLst>
              </a:rPr>
              <a:t> </a:t>
            </a:r>
            <a:r>
              <a:rPr lang="en-US" sz="2400" b="1" dirty="0" smtClean="0">
                <a:solidFill>
                  <a:srgbClr val="FFFF00"/>
                </a:solidFill>
                <a:effectLst>
                  <a:outerShdw blurRad="38100" dist="38100" dir="2700000" algn="tl">
                    <a:srgbClr val="000000">
                      <a:alpha val="43137"/>
                    </a:srgbClr>
                  </a:outerShdw>
                </a:effectLst>
              </a:rPr>
              <a:t>clarification, direct sunlight is … when the sun is above the horizon.  </a:t>
            </a:r>
          </a:p>
          <a:p>
            <a:pPr marL="0" indent="0">
              <a:buFont typeface="Wingdings 2"/>
              <a:buNone/>
            </a:pPr>
            <a:r>
              <a:rPr lang="en-US" sz="2400" dirty="0" smtClean="0">
                <a:solidFill>
                  <a:schemeClr val="bg1">
                    <a:lumMod val="95000"/>
                    <a:lumOff val="5000"/>
                  </a:schemeClr>
                </a:solidFill>
              </a:rPr>
              <a:t>Because of these questions, we must examine some Hebrew definitions to arrive at concrete conclusions. </a:t>
            </a:r>
          </a:p>
          <a:p>
            <a:pPr marL="0" indent="0">
              <a:buNone/>
            </a:pPr>
            <a:r>
              <a:rPr lang="en-US" sz="2400" dirty="0" smtClean="0">
                <a:solidFill>
                  <a:schemeClr val="bg1">
                    <a:lumMod val="95000"/>
                    <a:lumOff val="5000"/>
                  </a:schemeClr>
                </a:solidFill>
              </a:rPr>
              <a:t>Our concentration will be on the word – </a:t>
            </a:r>
            <a:r>
              <a:rPr lang="en-US" sz="2400" b="1" dirty="0" smtClean="0">
                <a:solidFill>
                  <a:schemeClr val="accent6">
                    <a:lumMod val="75000"/>
                  </a:schemeClr>
                </a:solidFill>
              </a:rPr>
              <a:t>ereb.  </a:t>
            </a:r>
          </a:p>
          <a:p>
            <a:pPr marL="0" indent="0">
              <a:buNone/>
            </a:pPr>
            <a:r>
              <a:rPr lang="en-US" sz="2400" dirty="0" smtClean="0">
                <a:solidFill>
                  <a:schemeClr val="bg1">
                    <a:lumMod val="95000"/>
                    <a:lumOff val="5000"/>
                  </a:schemeClr>
                </a:solidFill>
              </a:rPr>
              <a:t>Unlike the word “darkness” the definitions for </a:t>
            </a:r>
            <a:r>
              <a:rPr lang="en-US" sz="2400" b="1" dirty="0" smtClean="0">
                <a:solidFill>
                  <a:schemeClr val="accent6">
                    <a:lumMod val="75000"/>
                  </a:schemeClr>
                </a:solidFill>
              </a:rPr>
              <a:t>ereb</a:t>
            </a:r>
            <a:r>
              <a:rPr lang="en-US" sz="2400" dirty="0" smtClean="0">
                <a:solidFill>
                  <a:schemeClr val="bg1">
                    <a:lumMod val="95000"/>
                    <a:lumOff val="5000"/>
                  </a:schemeClr>
                </a:solidFill>
              </a:rPr>
              <a:t> are tied directly to </a:t>
            </a:r>
            <a:r>
              <a:rPr lang="en-US" sz="2400" b="1" dirty="0" err="1" smtClean="0">
                <a:solidFill>
                  <a:schemeClr val="tx2"/>
                </a:solidFill>
              </a:rPr>
              <a:t>boqer</a:t>
            </a:r>
            <a:r>
              <a:rPr lang="en-US" sz="2400" b="1" dirty="0" smtClean="0">
                <a:solidFill>
                  <a:schemeClr val="tx2"/>
                </a:solidFill>
              </a:rPr>
              <a:t>!</a:t>
            </a:r>
          </a:p>
          <a:p>
            <a:pPr marL="0" indent="0">
              <a:buFont typeface="Wingdings 2"/>
              <a:buNone/>
            </a:pPr>
            <a:r>
              <a:rPr lang="en-US" sz="2400" b="1" dirty="0" smtClean="0">
                <a:solidFill>
                  <a:schemeClr val="bg1">
                    <a:lumMod val="95000"/>
                    <a:lumOff val="5000"/>
                  </a:schemeClr>
                </a:solidFill>
              </a:rPr>
              <a:t>Because</a:t>
            </a:r>
            <a:r>
              <a:rPr lang="en-US" sz="2400" b="1" dirty="0" smtClean="0">
                <a:solidFill>
                  <a:srgbClr val="00B050"/>
                </a:solidFill>
              </a:rPr>
              <a:t> </a:t>
            </a:r>
            <a:r>
              <a:rPr lang="en-US" sz="2400" b="1" i="1" dirty="0" smtClean="0">
                <a:solidFill>
                  <a:srgbClr val="008080"/>
                </a:solidFill>
                <a:latin typeface="Georgia" panose="02040502050405020303" pitchFamily="18" charset="0"/>
              </a:rPr>
              <a:t>Strong’s</a:t>
            </a:r>
            <a:r>
              <a:rPr lang="en-US" sz="2400" b="1" dirty="0" smtClean="0">
                <a:solidFill>
                  <a:srgbClr val="00B050"/>
                </a:solidFill>
              </a:rPr>
              <a:t> </a:t>
            </a:r>
            <a:r>
              <a:rPr lang="en-US" sz="2400" b="1" dirty="0" smtClean="0">
                <a:solidFill>
                  <a:schemeClr val="bg1">
                    <a:lumMod val="95000"/>
                    <a:lumOff val="5000"/>
                  </a:schemeClr>
                </a:solidFill>
              </a:rPr>
              <a:t>is so common, let’s start looking at </a:t>
            </a:r>
            <a:r>
              <a:rPr lang="en-US" sz="2400" b="1" dirty="0" smtClean="0">
                <a:solidFill>
                  <a:srgbClr val="FF0000"/>
                </a:solidFill>
              </a:rPr>
              <a:t>H6153, </a:t>
            </a:r>
            <a:r>
              <a:rPr lang="en-US" sz="2400" b="1" dirty="0" smtClean="0">
                <a:solidFill>
                  <a:schemeClr val="bg1">
                    <a:lumMod val="95000"/>
                    <a:lumOff val="5000"/>
                  </a:schemeClr>
                </a:solidFill>
              </a:rPr>
              <a:t>where the root word is declared to be </a:t>
            </a:r>
            <a:r>
              <a:rPr lang="en-US" sz="2400" b="1" dirty="0" smtClean="0">
                <a:solidFill>
                  <a:srgbClr val="FF0000"/>
                </a:solidFill>
                <a:effectLst>
                  <a:outerShdw blurRad="38100" dist="38100" dir="2700000" algn="tl">
                    <a:srgbClr val="000000">
                      <a:alpha val="43137"/>
                    </a:srgbClr>
                  </a:outerShdw>
                </a:effectLst>
              </a:rPr>
              <a:t>H6150.  </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dirty="0" smtClean="0">
                <a:ln w="18415" cmpd="sng">
                  <a:solidFill>
                    <a:srgbClr val="FFFF00"/>
                  </a:solidFill>
                  <a:prstDash val="solid"/>
                </a:ln>
                <a:solidFill>
                  <a:schemeClr val="accent4">
                    <a:lumMod val="60000"/>
                    <a:lumOff val="40000"/>
                  </a:schemeClr>
                </a:solidFill>
                <a:effectLst>
                  <a:outerShdw blurRad="38100" dist="38100" dir="2700000" algn="tl">
                    <a:srgbClr val="000000">
                      <a:alpha val="43137"/>
                    </a:srgbClr>
                  </a:outerShdw>
                </a:effectLst>
              </a:rPr>
              <a:t>We will then compare to several other sources.</a:t>
            </a:r>
          </a:p>
        </p:txBody>
      </p:sp>
      <p:sp>
        <p:nvSpPr>
          <p:cNvPr id="5" name="Title 3"/>
          <p:cNvSpPr txBox="1">
            <a:spLocks/>
          </p:cNvSpPr>
          <p:nvPr/>
        </p:nvSpPr>
        <p:spPr>
          <a:xfrm>
            <a:off x="0" y="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Time to Examine &lt;ereb&gt;!</a:t>
            </a:r>
            <a:endParaRPr lang="en-US" cap="none" dirty="0">
              <a:latin typeface="Arial Rounded MT Bold" pitchFamily="34" charset="0"/>
            </a:endParaRPr>
          </a:p>
        </p:txBody>
      </p:sp>
    </p:spTree>
    <p:extLst>
      <p:ext uri="{BB962C8B-B14F-4D97-AF65-F5344CB8AC3E}">
        <p14:creationId xmlns:p14="http://schemas.microsoft.com/office/powerpoint/2010/main" val="81771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anim calcmode="lin" valueType="num">
                                      <p:cBhvr>
                                        <p:cTn id="8"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500"/>
                                        <p:tgtEl>
                                          <p:spTgt spid="4">
                                            <p:txEl>
                                              <p:pRg st="2" end="2"/>
                                            </p:txEl>
                                          </p:spTgt>
                                        </p:tgtEl>
                                      </p:cBhvr>
                                    </p:animEffect>
                                    <p:anim calcmode="lin" valueType="num">
                                      <p:cBhvr>
                                        <p:cTn id="15"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500"/>
                                        <p:tgtEl>
                                          <p:spTgt spid="4">
                                            <p:txEl>
                                              <p:pRg st="3" end="3"/>
                                            </p:txEl>
                                          </p:spTgt>
                                        </p:tgtEl>
                                      </p:cBhvr>
                                    </p:animEffect>
                                    <p:anim calcmode="lin" valueType="num">
                                      <p:cBhvr>
                                        <p:cTn id="22"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500"/>
                                        <p:tgtEl>
                                          <p:spTgt spid="4">
                                            <p:txEl>
                                              <p:pRg st="4" end="4"/>
                                            </p:txEl>
                                          </p:spTgt>
                                        </p:tgtEl>
                                      </p:cBhvr>
                                    </p:animEffect>
                                    <p:anim calcmode="lin" valueType="num">
                                      <p:cBhvr>
                                        <p:cTn id="29"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03264" y="6556248"/>
            <a:ext cx="588336" cy="228600"/>
          </a:xfrm>
        </p:spPr>
        <p:txBody>
          <a:bodyPr/>
          <a:lstStyle/>
          <a:p>
            <a:fld id="{F716C96D-555A-4066-BF29-32A5BE0CACF3}" type="slidenum">
              <a:rPr lang="en-US" smtClean="0">
                <a:solidFill>
                  <a:schemeClr val="bg2"/>
                </a:solidFill>
              </a:rPr>
              <a:t>17</a:t>
            </a:fld>
            <a:endParaRPr lang="en-US" dirty="0">
              <a:solidFill>
                <a:schemeClr val="bg2"/>
              </a:solidFill>
            </a:endParaRPr>
          </a:p>
        </p:txBody>
      </p:sp>
      <p:sp>
        <p:nvSpPr>
          <p:cNvPr id="4" name="Content Placeholder 2"/>
          <p:cNvSpPr txBox="1">
            <a:spLocks/>
          </p:cNvSpPr>
          <p:nvPr/>
        </p:nvSpPr>
        <p:spPr>
          <a:xfrm>
            <a:off x="296215" y="990600"/>
            <a:ext cx="8542986" cy="4572000"/>
          </a:xfrm>
          <a:prstGeom prst="rect">
            <a:avLst/>
          </a:prstGeom>
          <a:solidFill>
            <a:schemeClr val="accent6">
              <a:lumMod val="20000"/>
              <a:lumOff val="80000"/>
              <a:alpha val="41000"/>
            </a:schemeClr>
          </a:solidFill>
          <a:scene3d>
            <a:camera prst="orthographicFront"/>
            <a:lightRig rig="threePt" dir="t"/>
          </a:scene3d>
          <a:sp3d>
            <a:bevelT w="165100" prst="coolSlant"/>
          </a:sp3d>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US" sz="2400" b="1" dirty="0" smtClean="0">
                <a:solidFill>
                  <a:schemeClr val="bg1">
                    <a:lumMod val="95000"/>
                    <a:lumOff val="5000"/>
                  </a:schemeClr>
                </a:solidFill>
              </a:rPr>
              <a:t>H6150</a:t>
            </a:r>
            <a:r>
              <a:rPr lang="en-US" sz="2400" dirty="0" smtClean="0">
                <a:solidFill>
                  <a:schemeClr val="bg1">
                    <a:lumMod val="95000"/>
                    <a:lumOff val="5000"/>
                  </a:schemeClr>
                </a:solidFill>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smtClean="0">
                <a:solidFill>
                  <a:schemeClr val="bg1">
                    <a:lumMod val="95000"/>
                    <a:lumOff val="5000"/>
                  </a:schemeClr>
                </a:solidFill>
              </a:rPr>
              <a:t>	</a:t>
            </a:r>
            <a:r>
              <a:rPr lang="en-US" sz="2400" b="1" dirty="0" smtClean="0">
                <a:solidFill>
                  <a:schemeClr val="accent6">
                    <a:lumMod val="75000"/>
                  </a:schemeClr>
                </a:solidFill>
                <a:effectLst>
                  <a:outerShdw blurRad="38100" dist="38100" dir="2700000" algn="tl">
                    <a:srgbClr val="000000">
                      <a:alpha val="43137"/>
                    </a:srgbClr>
                  </a:outerShdw>
                </a:effectLst>
              </a:rPr>
              <a:t>ereb</a:t>
            </a:r>
            <a:r>
              <a:rPr lang="en-US" sz="2400" dirty="0" smtClean="0">
                <a:solidFill>
                  <a:schemeClr val="bg1">
                    <a:lumMod val="95000"/>
                    <a:lumOff val="5000"/>
                  </a:schemeClr>
                </a:solidFill>
              </a:rPr>
              <a:t> – with 6148 through the idea of covering, with a texture; </a:t>
            </a:r>
            <a:r>
              <a:rPr lang="en-US" sz="2400" u="sng" dirty="0" smtClean="0">
                <a:solidFill>
                  <a:srgbClr val="00B050"/>
                </a:solidFill>
                <a:effectLst>
                  <a:outerShdw blurRad="38100" dist="38100" dir="2700000" algn="tl">
                    <a:srgbClr val="000000">
                      <a:alpha val="43137"/>
                    </a:srgbClr>
                  </a:outerShdw>
                </a:effectLst>
              </a:rPr>
              <a:t>to grow dusky at sundown</a:t>
            </a:r>
            <a:r>
              <a:rPr lang="en-US" sz="2400" dirty="0" smtClean="0">
                <a:solidFill>
                  <a:srgbClr val="00B050"/>
                </a:solidFill>
              </a:rPr>
              <a:t>:  </a:t>
            </a:r>
            <a:r>
              <a:rPr lang="en-US" sz="2400" dirty="0" smtClean="0">
                <a:solidFill>
                  <a:schemeClr val="bg1">
                    <a:lumMod val="95000"/>
                    <a:lumOff val="5000"/>
                  </a:schemeClr>
                </a:solidFill>
              </a:rPr>
              <a:t>be darkened (toward) evening.</a:t>
            </a:r>
          </a:p>
          <a:p>
            <a:pPr marL="0" indent="0">
              <a:buNone/>
            </a:pPr>
            <a:r>
              <a:rPr lang="en-US" sz="2400" b="1" dirty="0" smtClean="0">
                <a:solidFill>
                  <a:schemeClr val="bg1">
                    <a:lumMod val="95000"/>
                    <a:lumOff val="5000"/>
                  </a:schemeClr>
                </a:solidFill>
              </a:rPr>
              <a:t>H6151</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ע</a:t>
            </a:r>
            <a:r>
              <a:rPr lang="en-US" sz="2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smtClean="0">
                <a:solidFill>
                  <a:prstClr val="black">
                    <a:lumMod val="95000"/>
                    <a:lumOff val="5000"/>
                  </a:prstClr>
                </a:solidFill>
              </a:rPr>
              <a:t>	</a:t>
            </a:r>
            <a:r>
              <a:rPr lang="en-US" sz="2400" b="1" dirty="0" smtClean="0">
                <a:solidFill>
                  <a:schemeClr val="accent6">
                    <a:lumMod val="75000"/>
                  </a:schemeClr>
                </a:solidFill>
                <a:effectLst>
                  <a:outerShdw blurRad="38100" dist="38100" dir="2700000" algn="tl">
                    <a:srgbClr val="000000">
                      <a:alpha val="43137"/>
                    </a:srgbClr>
                  </a:outerShdw>
                </a:effectLst>
              </a:rPr>
              <a:t>ereb</a:t>
            </a:r>
            <a:r>
              <a:rPr lang="en-US" sz="2400" dirty="0" smtClean="0">
                <a:solidFill>
                  <a:prstClr val="black">
                    <a:lumMod val="95000"/>
                    <a:lumOff val="5000"/>
                  </a:prstClr>
                </a:solidFill>
              </a:rPr>
              <a:t> – to commingle; - mingle (self) mix, </a:t>
            </a:r>
          </a:p>
          <a:p>
            <a:pPr marL="0" indent="0">
              <a:buNone/>
            </a:pPr>
            <a:r>
              <a:rPr lang="en-US" sz="2400" b="1" dirty="0" smtClean="0">
                <a:solidFill>
                  <a:srgbClr val="FF0000"/>
                </a:solidFill>
                <a:effectLst>
                  <a:outerShdw blurRad="38100" dist="38100" dir="2700000" algn="tl">
                    <a:srgbClr val="000000">
                      <a:alpha val="43137"/>
                    </a:srgbClr>
                  </a:outerShdw>
                </a:effectLst>
              </a:rPr>
              <a:t>H6153</a:t>
            </a:r>
            <a:r>
              <a:rPr lang="en-US" sz="2400" dirty="0" smtClean="0">
                <a:solidFill>
                  <a:srgbClr val="FF0000"/>
                </a:solidFill>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800" dirty="0">
                <a:solidFill>
                  <a:schemeClr val="bg1">
                    <a:lumMod val="95000"/>
                    <a:lumOff val="5000"/>
                  </a:schemeClr>
                </a:solidFill>
              </a:rPr>
              <a:t>	</a:t>
            </a:r>
            <a:r>
              <a:rPr lang="en-US" sz="2400" b="1" dirty="0">
                <a:solidFill>
                  <a:schemeClr val="accent6">
                    <a:lumMod val="75000"/>
                  </a:schemeClr>
                </a:solidFill>
                <a:effectLst>
                  <a:outerShdw blurRad="38100" dist="38100" dir="2700000" algn="tl">
                    <a:srgbClr val="000000">
                      <a:alpha val="43137"/>
                    </a:srgbClr>
                  </a:outerShdw>
                </a:effectLst>
              </a:rPr>
              <a:t>ereb</a:t>
            </a:r>
            <a:r>
              <a:rPr lang="en-US" sz="2800" dirty="0">
                <a:solidFill>
                  <a:schemeClr val="bg1">
                    <a:lumMod val="95000"/>
                    <a:lumOff val="5000"/>
                  </a:schemeClr>
                </a:solidFill>
              </a:rPr>
              <a:t> – </a:t>
            </a:r>
            <a:r>
              <a:rPr lang="en-US" sz="2400" dirty="0" smtClean="0">
                <a:solidFill>
                  <a:schemeClr val="bg1">
                    <a:lumMod val="95000"/>
                    <a:lumOff val="5000"/>
                  </a:schemeClr>
                </a:solidFill>
              </a:rPr>
              <a:t>from 6150 </a:t>
            </a:r>
            <a:r>
              <a:rPr lang="en-US" sz="2400" dirty="0" smtClean="0">
                <a:solidFill>
                  <a:schemeClr val="bg1">
                    <a:lumMod val="95000"/>
                    <a:lumOff val="5000"/>
                  </a:schemeClr>
                </a:solidFill>
                <a:effectLst>
                  <a:outerShdw blurRad="38100" dist="38100" dir="2700000" algn="tl">
                    <a:srgbClr val="000000">
                      <a:alpha val="43137"/>
                    </a:srgbClr>
                  </a:outerShdw>
                </a:effectLst>
              </a:rPr>
              <a:t>dusk</a:t>
            </a:r>
            <a:r>
              <a:rPr lang="en-US" sz="2400" dirty="0" smtClean="0">
                <a:solidFill>
                  <a:schemeClr val="bg1">
                    <a:lumMod val="95000"/>
                    <a:lumOff val="5000"/>
                  </a:schemeClr>
                </a:solidFill>
              </a:rPr>
              <a:t>: -+day, </a:t>
            </a:r>
            <a:r>
              <a:rPr lang="en-US" sz="2400" u="sng" dirty="0" smtClean="0">
                <a:solidFill>
                  <a:schemeClr val="bg1">
                    <a:lumMod val="95000"/>
                    <a:lumOff val="5000"/>
                  </a:schemeClr>
                </a:solidFill>
                <a:effectLst>
                  <a:outerShdw blurRad="38100" dist="38100" dir="2700000" algn="tl">
                    <a:srgbClr val="000000">
                      <a:alpha val="43137"/>
                    </a:srgbClr>
                  </a:outerShdw>
                </a:effectLst>
              </a:rPr>
              <a:t>even(</a:t>
            </a:r>
            <a:r>
              <a:rPr lang="en-US" sz="2400" u="sng" dirty="0" err="1" smtClean="0">
                <a:solidFill>
                  <a:schemeClr val="bg1">
                    <a:lumMod val="95000"/>
                    <a:lumOff val="5000"/>
                  </a:schemeClr>
                </a:solidFill>
                <a:effectLst>
                  <a:outerShdw blurRad="38100" dist="38100" dir="2700000" algn="tl">
                    <a:srgbClr val="000000">
                      <a:alpha val="43137"/>
                    </a:srgbClr>
                  </a:outerShdw>
                </a:effectLst>
              </a:rPr>
              <a:t>ing</a:t>
            </a:r>
            <a:r>
              <a:rPr lang="en-US" sz="2400" dirty="0" smtClean="0">
                <a:solidFill>
                  <a:schemeClr val="bg1">
                    <a:lumMod val="95000"/>
                    <a:lumOff val="5000"/>
                  </a:schemeClr>
                </a:solidFill>
              </a:rPr>
              <a:t>), </a:t>
            </a:r>
            <a:r>
              <a:rPr lang="en-US" sz="2400" u="sng" dirty="0" smtClean="0">
                <a:solidFill>
                  <a:schemeClr val="bg1">
                    <a:lumMod val="95000"/>
                    <a:lumOff val="5000"/>
                  </a:schemeClr>
                </a:solidFill>
                <a:effectLst>
                  <a:outerShdw blurRad="38100" dist="38100" dir="2700000" algn="tl">
                    <a:srgbClr val="000000">
                      <a:alpha val="43137"/>
                    </a:srgbClr>
                  </a:outerShdw>
                </a:effectLst>
              </a:rPr>
              <a:t>tide</a:t>
            </a:r>
            <a:r>
              <a:rPr lang="en-US" sz="2400" dirty="0" smtClean="0">
                <a:solidFill>
                  <a:schemeClr val="bg1">
                    <a:lumMod val="95000"/>
                    <a:lumOff val="5000"/>
                  </a:schemeClr>
                </a:solidFill>
              </a:rPr>
              <a:t>),  			 night</a:t>
            </a:r>
          </a:p>
          <a:p>
            <a:pPr marL="0" indent="0">
              <a:buNone/>
            </a:pPr>
            <a:r>
              <a:rPr lang="en-US" sz="2400" b="1" dirty="0" smtClean="0">
                <a:solidFill>
                  <a:prstClr val="black">
                    <a:lumMod val="95000"/>
                    <a:lumOff val="5000"/>
                  </a:prstClr>
                </a:solidFill>
              </a:rPr>
              <a:t>H6151</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 ע</a:t>
            </a:r>
            <a:r>
              <a:rPr lang="en-US" sz="28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8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smtClean="0">
                <a:solidFill>
                  <a:prstClr val="black">
                    <a:lumMod val="95000"/>
                    <a:lumOff val="5000"/>
                  </a:prstClr>
                </a:solidFill>
              </a:rPr>
              <a:t>	</a:t>
            </a:r>
            <a:r>
              <a:rPr lang="en-US" sz="2400" b="1" dirty="0" smtClean="0">
                <a:solidFill>
                  <a:schemeClr val="accent6">
                    <a:lumMod val="75000"/>
                  </a:schemeClr>
                </a:solidFill>
                <a:effectLst>
                  <a:outerShdw blurRad="38100" dist="38100" dir="2700000" algn="tl">
                    <a:srgbClr val="000000">
                      <a:alpha val="43137"/>
                    </a:srgbClr>
                  </a:outerShdw>
                </a:effectLst>
              </a:rPr>
              <a:t>ereb</a:t>
            </a:r>
            <a:r>
              <a:rPr lang="en-US" sz="2400" b="1" dirty="0" smtClean="0">
                <a:solidFill>
                  <a:srgbClr val="00B050"/>
                </a:solidFill>
              </a:rPr>
              <a:t> </a:t>
            </a:r>
            <a:r>
              <a:rPr lang="en-US" sz="2400" b="1" dirty="0" smtClean="0">
                <a:solidFill>
                  <a:schemeClr val="bg1">
                    <a:lumMod val="95000"/>
                    <a:lumOff val="5000"/>
                  </a:schemeClr>
                </a:solidFill>
              </a:rPr>
              <a:t>– </a:t>
            </a:r>
            <a:r>
              <a:rPr lang="en-US" sz="2400" dirty="0" smtClean="0">
                <a:solidFill>
                  <a:schemeClr val="bg1">
                    <a:lumMod val="95000"/>
                    <a:lumOff val="5000"/>
                  </a:schemeClr>
                </a:solidFill>
              </a:rPr>
              <a:t>from 6148 </a:t>
            </a:r>
            <a:r>
              <a:rPr lang="en-US" sz="2400" dirty="0" smtClean="0">
                <a:solidFill>
                  <a:srgbClr val="00B050"/>
                </a:solidFill>
              </a:rPr>
              <a:t>the web (or transverse threads of cloth); </a:t>
            </a:r>
            <a:r>
              <a:rPr lang="en-US" sz="2400" dirty="0" smtClean="0">
                <a:solidFill>
                  <a:schemeClr val="bg1">
                    <a:lumMod val="95000"/>
                    <a:lumOff val="5000"/>
                  </a:schemeClr>
                </a:solidFill>
              </a:rPr>
              <a:t>also </a:t>
            </a:r>
            <a:r>
              <a:rPr lang="en-US" sz="2400" u="sng" dirty="0" smtClean="0">
                <a:solidFill>
                  <a:srgbClr val="FF0000"/>
                </a:solidFill>
                <a:effectLst>
                  <a:outerShdw blurRad="38100" dist="38100" dir="2700000" algn="tl">
                    <a:srgbClr val="000000">
                      <a:alpha val="43137"/>
                    </a:srgbClr>
                  </a:outerShdw>
                </a:effectLst>
              </a:rPr>
              <a:t>a mixture</a:t>
            </a:r>
            <a:r>
              <a:rPr lang="en-US" sz="2400" dirty="0" smtClean="0">
                <a:solidFill>
                  <a:srgbClr val="FF0000"/>
                </a:solidFill>
              </a:rPr>
              <a:t>,</a:t>
            </a:r>
            <a:r>
              <a:rPr lang="en-US" sz="2400" dirty="0" smtClean="0">
                <a:solidFill>
                  <a:schemeClr val="bg1"/>
                </a:solidFill>
              </a:rPr>
              <a:t>(</a:t>
            </a:r>
            <a:r>
              <a:rPr lang="en-US" sz="2400" dirty="0" smtClean="0">
                <a:solidFill>
                  <a:schemeClr val="bg1">
                    <a:lumMod val="95000"/>
                    <a:lumOff val="5000"/>
                  </a:schemeClr>
                </a:solidFill>
              </a:rPr>
              <a:t>or mongrel race) Arabia, </a:t>
            </a:r>
            <a:r>
              <a:rPr lang="en-US" sz="2400" dirty="0" smtClean="0">
                <a:solidFill>
                  <a:srgbClr val="FF0000"/>
                </a:solidFill>
              </a:rPr>
              <a:t>mingled</a:t>
            </a:r>
            <a:r>
              <a:rPr lang="en-US" sz="2400" dirty="0" smtClean="0">
                <a:solidFill>
                  <a:schemeClr val="bg1">
                    <a:lumMod val="95000"/>
                    <a:lumOff val="5000"/>
                  </a:schemeClr>
                </a:solidFill>
              </a:rPr>
              <a:t> people, </a:t>
            </a:r>
            <a:r>
              <a:rPr lang="en-US" sz="2400" dirty="0" smtClean="0">
                <a:solidFill>
                  <a:srgbClr val="FF0000"/>
                </a:solidFill>
              </a:rPr>
              <a:t>mixed</a:t>
            </a:r>
            <a:r>
              <a:rPr lang="en-US" sz="2400" dirty="0" smtClean="0">
                <a:solidFill>
                  <a:schemeClr val="bg1">
                    <a:lumMod val="95000"/>
                    <a:lumOff val="5000"/>
                  </a:schemeClr>
                </a:solidFill>
              </a:rPr>
              <a:t> (multitude), </a:t>
            </a:r>
            <a:r>
              <a:rPr lang="en-US" sz="2400" dirty="0" smtClean="0">
                <a:solidFill>
                  <a:srgbClr val="FF0000"/>
                </a:solidFill>
              </a:rPr>
              <a:t>woof. </a:t>
            </a:r>
          </a:p>
          <a:p>
            <a:pPr marL="0" indent="0">
              <a:buFont typeface="Wingdings 2"/>
              <a:buNone/>
            </a:pPr>
            <a:r>
              <a:rPr lang="en-US" sz="2400" u="sng" dirty="0" smtClean="0">
                <a:solidFill>
                  <a:schemeClr val="bg1">
                    <a:lumMod val="95000"/>
                    <a:lumOff val="5000"/>
                  </a:schemeClr>
                </a:solidFill>
                <a:effectLst>
                  <a:outerShdw blurRad="38100" dist="38100" dir="2700000" algn="tl">
                    <a:srgbClr val="000000">
                      <a:alpha val="43137"/>
                    </a:srgbClr>
                  </a:outerShdw>
                </a:effectLst>
              </a:rPr>
              <a:t>Note</a:t>
            </a:r>
            <a:r>
              <a:rPr lang="en-US" sz="2400" dirty="0" smtClean="0">
                <a:solidFill>
                  <a:schemeClr val="bg1">
                    <a:lumMod val="95000"/>
                    <a:lumOff val="5000"/>
                  </a:schemeClr>
                </a:solidFill>
                <a:effectLst>
                  <a:outerShdw blurRad="38100" dist="38100" dir="2700000" algn="tl">
                    <a:srgbClr val="000000">
                      <a:alpha val="43137"/>
                    </a:srgbClr>
                  </a:outerShdw>
                </a:effectLst>
              </a:rPr>
              <a:t>:  the base theme of this word is: </a:t>
            </a:r>
            <a:r>
              <a:rPr lang="en-US" sz="2400" dirty="0" smtClean="0">
                <a:solidFill>
                  <a:schemeClr val="bg1">
                    <a:lumMod val="95000"/>
                    <a:lumOff val="5000"/>
                  </a:schemeClr>
                </a:soli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mixture/mingling.</a:t>
            </a:r>
            <a:endParaRPr lang="en-US" sz="2400" b="1" dirty="0" smtClean="0">
              <a:solidFill>
                <a:schemeClr val="accent5">
                  <a:lumMod val="75000"/>
                </a:schemeClr>
              </a:solidFill>
            </a:endParaRPr>
          </a:p>
        </p:txBody>
      </p:sp>
      <p:sp>
        <p:nvSpPr>
          <p:cNvPr id="5" name="Title 3"/>
          <p:cNvSpPr txBox="1">
            <a:spLocks/>
          </p:cNvSpPr>
          <p:nvPr/>
        </p:nvSpPr>
        <p:spPr>
          <a:xfrm>
            <a:off x="0" y="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Strong’s: </a:t>
            </a:r>
            <a:r>
              <a:rPr lang="en-US" cap="none" dirty="0" smtClean="0">
                <a:latin typeface="Arial Rounded MT Bold" pitchFamily="34" charset="0"/>
              </a:rPr>
              <a:t> &lt;ereb&gt; H6150</a:t>
            </a:r>
            <a:endParaRPr lang="en-US" i="1" cap="none" dirty="0">
              <a:latin typeface="Arial Rounded MT Bold" pitchFamily="34" charset="0"/>
            </a:endParaRPr>
          </a:p>
        </p:txBody>
      </p:sp>
    </p:spTree>
    <p:extLst>
      <p:ext uri="{BB962C8B-B14F-4D97-AF65-F5344CB8AC3E}">
        <p14:creationId xmlns:p14="http://schemas.microsoft.com/office/powerpoint/2010/main" val="3746431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500"/>
                                        <p:tgtEl>
                                          <p:spTgt spid="4">
                                            <p:txEl>
                                              <p:pRg st="1" end="1"/>
                                            </p:txEl>
                                          </p:spTgt>
                                        </p:tgtEl>
                                      </p:cBhvr>
                                    </p:animEffect>
                                    <p:anim calcmode="lin" valueType="num">
                                      <p:cBhvr>
                                        <p:cTn id="8" dur="1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500"/>
                                        <p:tgtEl>
                                          <p:spTgt spid="4">
                                            <p:txEl>
                                              <p:pRg st="2" end="2"/>
                                            </p:txEl>
                                          </p:spTgt>
                                        </p:tgtEl>
                                      </p:cBhvr>
                                    </p:animEffect>
                                    <p:anim calcmode="lin" valueType="num">
                                      <p:cBhvr>
                                        <p:cTn id="15" dur="1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500"/>
                                        <p:tgtEl>
                                          <p:spTgt spid="4">
                                            <p:txEl>
                                              <p:pRg st="3" end="3"/>
                                            </p:txEl>
                                          </p:spTgt>
                                        </p:tgtEl>
                                      </p:cBhvr>
                                    </p:animEffect>
                                    <p:anim calcmode="lin" valueType="num">
                                      <p:cBhvr>
                                        <p:cTn id="22" dur="1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500"/>
                                        <p:tgtEl>
                                          <p:spTgt spid="4">
                                            <p:txEl>
                                              <p:pRg st="4" end="4"/>
                                            </p:txEl>
                                          </p:spTgt>
                                        </p:tgtEl>
                                      </p:cBhvr>
                                    </p:animEffect>
                                    <p:anim calcmode="lin" valueType="num">
                                      <p:cBhvr>
                                        <p:cTn id="29" dur="1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58200" y="6556248"/>
            <a:ext cx="588336" cy="228600"/>
          </a:xfrm>
        </p:spPr>
        <p:txBody>
          <a:bodyPr/>
          <a:lstStyle/>
          <a:p>
            <a:fld id="{F716C96D-555A-4066-BF29-32A5BE0CACF3}" type="slidenum">
              <a:rPr lang="en-US" smtClean="0">
                <a:solidFill>
                  <a:schemeClr val="bg2"/>
                </a:solidFill>
              </a:rPr>
              <a:t>18</a:t>
            </a:fld>
            <a:endParaRPr lang="en-US" dirty="0">
              <a:solidFill>
                <a:schemeClr val="bg2"/>
              </a:solidFill>
            </a:endParaRPr>
          </a:p>
        </p:txBody>
      </p:sp>
      <p:sp>
        <p:nvSpPr>
          <p:cNvPr id="3" name="Content Placeholder 2"/>
          <p:cNvSpPr txBox="1">
            <a:spLocks/>
          </p:cNvSpPr>
          <p:nvPr/>
        </p:nvSpPr>
        <p:spPr>
          <a:xfrm>
            <a:off x="762000" y="1371600"/>
            <a:ext cx="7543800" cy="4572000"/>
          </a:xfrm>
          <a:prstGeom prst="rect">
            <a:avLst/>
          </a:prstGeom>
          <a:noFill/>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5000"/>
              </a:lnSpc>
              <a:buFont typeface="Wingdings 2"/>
              <a:buNone/>
            </a:pPr>
            <a:endParaRPr lang="en-US" sz="800" b="1" i="1" dirty="0" smtClean="0">
              <a:solidFill>
                <a:srgbClr val="31849B"/>
              </a:solidFill>
              <a:latin typeface="Georgia" panose="02040502050405020303" pitchFamily="18" charset="0"/>
              <a:ea typeface="Calibri" panose="020F0502020204030204" pitchFamily="34" charset="0"/>
              <a:cs typeface="Calibri" panose="020F0502020204030204" pitchFamily="34" charset="0"/>
            </a:endParaRPr>
          </a:p>
          <a:p>
            <a:pPr marL="0" indent="0">
              <a:lnSpc>
                <a:spcPct val="115000"/>
              </a:lnSpc>
              <a:spcAft>
                <a:spcPts val="600"/>
              </a:spcAft>
              <a:buFont typeface="Wingdings 2"/>
              <a:buNone/>
            </a:pPr>
            <a:r>
              <a:rPr lang="en-US" sz="2400" dirty="0" smtClean="0">
                <a:latin typeface="Calibri" panose="020F0502020204030204" pitchFamily="34" charset="0"/>
                <a:ea typeface="Calibri" panose="020F0502020204030204" pitchFamily="34" charset="0"/>
                <a:cs typeface="Calibri" panose="020F0502020204030204" pitchFamily="34" charset="0"/>
              </a:rPr>
              <a:t>&lt;</a:t>
            </a:r>
            <a:r>
              <a:rPr lang="en-US" sz="24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`ereb</a:t>
            </a:r>
            <a:r>
              <a:rPr lang="en-US" sz="2400" dirty="0" smtClean="0">
                <a:latin typeface="Calibri" panose="020F0502020204030204" pitchFamily="34" charset="0"/>
                <a:ea typeface="Calibri" panose="020F0502020204030204" pitchFamily="34" charset="0"/>
                <a:cs typeface="Calibri" panose="020F0502020204030204" pitchFamily="34" charset="0"/>
              </a:rPr>
              <a:t>&gt; -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4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4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a:t>
            </a:r>
            <a:r>
              <a:rPr lang="en-US" sz="2400" dirty="0" smtClean="0">
                <a:latin typeface="Calibri" panose="020F0502020204030204" pitchFamily="34" charset="0"/>
                <a:ea typeface="Calibri" panose="020F0502020204030204" pitchFamily="34" charset="0"/>
                <a:cs typeface="Calibri" panose="020F0502020204030204" pitchFamily="34" charset="0"/>
              </a:rPr>
              <a:t>, [</a:t>
            </a:r>
            <a:r>
              <a:rPr lang="en-US" sz="2400" u="sng" dirty="0" smtClean="0">
                <a:latin typeface="Calibri" panose="020F0502020204030204" pitchFamily="34" charset="0"/>
                <a:ea typeface="Calibri" panose="020F0502020204030204" pitchFamily="34" charset="0"/>
                <a:cs typeface="Calibri" panose="020F0502020204030204" pitchFamily="34" charset="0"/>
              </a:rPr>
              <a:t>some</a:t>
            </a:r>
            <a:r>
              <a:rPr lang="en-US" sz="2400" dirty="0" smtClean="0">
                <a:latin typeface="Calibri" panose="020F0502020204030204" pitchFamily="34" charset="0"/>
                <a:ea typeface="Calibri" panose="020F0502020204030204" pitchFamily="34" charset="0"/>
                <a:cs typeface="Calibri" panose="020F0502020204030204" pitchFamily="34" charset="0"/>
              </a:rPr>
              <a:t> 	definitions apply to Light], </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to set </a:t>
            </a:r>
            <a:r>
              <a:rPr lang="en-US" sz="2400" dirty="0" smtClean="0">
                <a:latin typeface="Calibri" panose="020F0502020204030204" pitchFamily="34" charset="0"/>
                <a:ea typeface="Calibri" panose="020F0502020204030204" pitchFamily="34" charset="0"/>
                <a:cs typeface="Calibri" panose="020F0502020204030204" pitchFamily="34" charset="0"/>
              </a:rPr>
              <a:t>[</a:t>
            </a:r>
            <a:r>
              <a:rPr lang="en-US" sz="2400" u="sng" dirty="0" smtClean="0">
                <a:latin typeface="Calibri" panose="020F0502020204030204" pitchFamily="34" charset="0"/>
                <a:ea typeface="Calibri" panose="020F0502020204030204" pitchFamily="34" charset="0"/>
                <a:cs typeface="Calibri" panose="020F0502020204030204" pitchFamily="34" charset="0"/>
              </a:rPr>
              <a:t>said especially of the sun</a:t>
            </a:r>
            <a:r>
              <a:rPr lang="en-US" sz="2400" dirty="0" smtClean="0">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to enter, to go in, to go down, </a:t>
            </a:r>
            <a:b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it became evening, it grew dark, sunset, evening,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mixed</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b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to mix, was mixed,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was mingled</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mixture</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woof</a:t>
            </a:r>
            <a:r>
              <a:rPr lang="en-US" sz="2400" dirty="0" smtClean="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0" indent="0">
              <a:lnSpc>
                <a:spcPct val="115000"/>
              </a:lnSpc>
              <a:spcAft>
                <a:spcPts val="600"/>
              </a:spcAft>
              <a:buFont typeface="Wingdings 2"/>
              <a:buNone/>
            </a:pPr>
            <a:r>
              <a:rPr lang="en-US" sz="2400" b="1" dirty="0" smtClean="0">
                <a:ln>
                  <a:solidFill>
                    <a:schemeClr val="tx1"/>
                  </a:solidFill>
                </a:ln>
                <a:solidFill>
                  <a:srgbClr val="C0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Question</a:t>
            </a:r>
            <a:r>
              <a:rPr lang="en-US" sz="2400" b="1" dirty="0" smtClean="0">
                <a:ln>
                  <a:solidFill>
                    <a:schemeClr val="tx1"/>
                  </a:solidFill>
                </a:ln>
                <a:solidFill>
                  <a:srgbClr val="C00000"/>
                </a:solidFill>
                <a:latin typeface="Comic Sans MS" panose="030F0702030302020204" pitchFamily="66" charset="0"/>
                <a:ea typeface="Calibri" panose="020F0502020204030204" pitchFamily="34" charset="0"/>
                <a:cs typeface="Calibri" panose="020F0502020204030204" pitchFamily="34" charset="0"/>
              </a:rPr>
              <a:t>:</a:t>
            </a:r>
            <a:r>
              <a:rPr lang="en-US" sz="2400" b="1" dirty="0">
                <a:ln>
                  <a:solidFill>
                    <a:schemeClr val="tx1"/>
                  </a:solidFill>
                </a:ln>
                <a:solidFill>
                  <a:srgbClr val="C00000"/>
                </a:solidFill>
                <a:latin typeface="Arial Black" panose="020B0A04020102020204" pitchFamily="34" charset="0"/>
                <a:ea typeface="Calibri" panose="020F0502020204030204" pitchFamily="34" charset="0"/>
                <a:cs typeface="Calibri" panose="020F0502020204030204" pitchFamily="34" charset="0"/>
              </a:rPr>
              <a:t> </a:t>
            </a:r>
            <a:r>
              <a:rPr lang="en-US" sz="2400" b="1" dirty="0" smtClean="0">
                <a:ln>
                  <a:solidFill>
                    <a:schemeClr val="tx1"/>
                  </a:solidFill>
                </a:ln>
                <a:solidFill>
                  <a:srgbClr val="C00000"/>
                </a:solidFill>
                <a:latin typeface="Arial Black" panose="020B0A04020102020204" pitchFamily="34" charset="0"/>
                <a:ea typeface="Calibri" panose="020F0502020204030204" pitchFamily="34" charset="0"/>
                <a:cs typeface="Calibri" panose="020F0502020204030204" pitchFamily="34" charset="0"/>
              </a:rPr>
              <a:t> </a:t>
            </a:r>
            <a:r>
              <a:rPr lang="en-US" sz="2400" b="1" dirty="0" smtClean="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What is </a:t>
            </a:r>
            <a:r>
              <a:rPr lang="en-US" sz="2400" b="1" dirty="0" smtClean="0">
                <a:solidFill>
                  <a:schemeClr val="accent6">
                    <a:lumMod val="75000"/>
                  </a:schemeClr>
                </a:solidFill>
                <a:effectLst>
                  <a:outerShdw blurRad="38100" dist="38100" dir="2700000" algn="tl">
                    <a:srgbClr val="000000">
                      <a:alpha val="43137"/>
                    </a:srgbClr>
                  </a:outerShdw>
                </a:effectLst>
                <a:latin typeface="Albertus Medium"/>
                <a:ea typeface="Calibri" panose="020F0502020204030204" pitchFamily="34" charset="0"/>
                <a:cs typeface="Calibri" panose="020F0502020204030204" pitchFamily="34" charset="0"/>
              </a:rPr>
              <a:t>“woof”?</a:t>
            </a:r>
            <a:r>
              <a:rPr lang="en-US" sz="2400" b="1" dirty="0" smtClean="0">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Calibri" panose="020F0502020204030204" pitchFamily="34" charset="0"/>
              </a:rPr>
              <a:t>  </a:t>
            </a:r>
          </a:p>
          <a:p>
            <a:pPr marL="0" indent="0">
              <a:lnSpc>
                <a:spcPct val="115000"/>
              </a:lnSpc>
              <a:spcAft>
                <a:spcPts val="600"/>
              </a:spcAft>
              <a:buFont typeface="Wingdings 2"/>
              <a:buNone/>
            </a:pPr>
            <a:r>
              <a:rPr lang="en-US" sz="2400" b="1" dirty="0" smtClean="0">
                <a:solidFill>
                  <a:srgbClr val="000000"/>
                </a:solidFill>
                <a:latin typeface="Calibri" panose="020F0502020204030204" pitchFamily="34" charset="0"/>
                <a:ea typeface="Calibri" panose="020F0502020204030204" pitchFamily="34" charset="0"/>
                <a:cs typeface="Calibri" panose="020F0502020204030204" pitchFamily="34" charset="0"/>
              </a:rPr>
              <a:t>Let’s check the </a:t>
            </a:r>
            <a:r>
              <a:rPr lang="en-US" sz="2400" b="1" i="1" dirty="0" smtClean="0">
                <a:solidFill>
                  <a:srgbClr val="008080"/>
                </a:solidFill>
                <a:latin typeface="Calibri" panose="020F0502020204030204" pitchFamily="34" charset="0"/>
                <a:ea typeface="Calibri" panose="020F0502020204030204" pitchFamily="34" charset="0"/>
                <a:cs typeface="Calibri" panose="020F0502020204030204" pitchFamily="34" charset="0"/>
              </a:rPr>
              <a:t>Webster’s Dictionary</a:t>
            </a:r>
            <a:r>
              <a:rPr lang="en-US" sz="2400" i="1" dirty="0">
                <a:solidFill>
                  <a:srgbClr val="008080"/>
                </a:solidFill>
                <a:latin typeface="Calibri" panose="020F0502020204030204" pitchFamily="34" charset="0"/>
                <a:ea typeface="Calibri" panose="020F0502020204030204" pitchFamily="34" charset="0"/>
                <a:cs typeface="Calibri" panose="020F0502020204030204" pitchFamily="34" charset="0"/>
              </a:rPr>
              <a:t>:</a:t>
            </a:r>
            <a:endParaRPr lang="en-US" sz="24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spcAft>
                <a:spcPts val="600"/>
              </a:spcAft>
              <a:buFont typeface="Wingdings 2"/>
              <a:buNone/>
            </a:pPr>
            <a:r>
              <a:rPr lang="en-US" sz="2400" b="1" dirty="0" smtClean="0">
                <a:ln>
                  <a:solidFill>
                    <a:schemeClr val="tx1"/>
                  </a:solidFill>
                </a:ln>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Answer:</a:t>
            </a:r>
            <a:r>
              <a:rPr lang="en-US" sz="2400" b="1" dirty="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00B05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CC00CC"/>
                </a:solidFill>
                <a:latin typeface="Albertus Medium"/>
                <a:ea typeface="Calibri" panose="020F0502020204030204" pitchFamily="34" charset="0"/>
                <a:cs typeface="Calibri" panose="020F0502020204030204" pitchFamily="34" charset="0"/>
              </a:rPr>
              <a:t>Woof</a:t>
            </a:r>
            <a:r>
              <a:rPr lang="en-US" sz="24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a:t>
            </a:r>
            <a:r>
              <a:rPr lang="en-US" sz="24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  to </a:t>
            </a:r>
            <a:r>
              <a:rPr lang="en-US" sz="2400" b="1" u="sng" dirty="0" smtClean="0">
                <a:solidFill>
                  <a:srgbClr val="00B050"/>
                </a:solidFill>
                <a:latin typeface="Calibri" panose="020F0502020204030204" pitchFamily="34" charset="0"/>
                <a:ea typeface="Calibri" panose="020F0502020204030204" pitchFamily="34" charset="0"/>
                <a:cs typeface="Calibri" panose="020F0502020204030204" pitchFamily="34" charset="0"/>
              </a:rPr>
              <a:t>weave</a:t>
            </a:r>
            <a:r>
              <a:rPr lang="en-US" sz="2400" b="1" dirty="0" smtClean="0">
                <a:solidFill>
                  <a:srgbClr val="00B050"/>
                </a:solidFill>
                <a:latin typeface="Calibri" panose="020F0502020204030204" pitchFamily="34" charset="0"/>
                <a:ea typeface="Calibri" panose="020F0502020204030204" pitchFamily="34" charset="0"/>
                <a:cs typeface="Calibri" panose="020F0502020204030204" pitchFamily="34" charset="0"/>
              </a:rPr>
              <a:t>, the threads that cross the warp, the weft.  </a:t>
            </a:r>
            <a:r>
              <a:rPr lang="en-US" sz="2400" dirty="0" smtClean="0">
                <a:latin typeface="Calibri" panose="020F0502020204030204" pitchFamily="34" charset="0"/>
                <a:ea typeface="Calibri" panose="020F0502020204030204" pitchFamily="34" charset="0"/>
                <a:cs typeface="Calibri" panose="020F0502020204030204" pitchFamily="34" charset="0"/>
              </a:rPr>
              <a:t>[In other words:  </a:t>
            </a:r>
            <a:r>
              <a:rPr lang="en-US" sz="2400" b="1" dirty="0" smtClean="0">
                <a:solidFill>
                  <a:srgbClr val="FF0066"/>
                </a:solidFill>
                <a:latin typeface="Calibri" panose="020F0502020204030204" pitchFamily="34" charset="0"/>
                <a:ea typeface="Calibri" panose="020F0502020204030204" pitchFamily="34" charset="0"/>
                <a:cs typeface="Calibri" panose="020F0502020204030204" pitchFamily="34" charset="0"/>
              </a:rPr>
              <a:t>a mixing!]</a:t>
            </a:r>
          </a:p>
          <a:p>
            <a:pPr marL="0" indent="0">
              <a:buFont typeface="Wingdings 2"/>
              <a:buNone/>
            </a:pPr>
            <a:endParaRPr lang="en-US" dirty="0"/>
          </a:p>
        </p:txBody>
      </p:sp>
      <p:sp>
        <p:nvSpPr>
          <p:cNvPr id="4" name="Title 3"/>
          <p:cNvSpPr txBox="1">
            <a:spLocks/>
          </p:cNvSpPr>
          <p:nvPr/>
        </p:nvSpPr>
        <p:spPr>
          <a:xfrm>
            <a:off x="15240" y="5334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Etymological Dictionary of the  </a:t>
            </a:r>
          </a:p>
          <a:p>
            <a:pPr algn="ctr"/>
            <a:r>
              <a:rPr lang="en-US" i="1" cap="none" dirty="0" smtClean="0">
                <a:latin typeface="Arial Rounded MT Bold" pitchFamily="34" charset="0"/>
              </a:rPr>
              <a:t>Hebrew Language: </a:t>
            </a:r>
            <a:r>
              <a:rPr lang="en-US" cap="none" dirty="0" smtClean="0">
                <a:latin typeface="Arial Rounded MT Bold" pitchFamily="34" charset="0"/>
              </a:rPr>
              <a:t> &lt;ereb&gt; H6150</a:t>
            </a:r>
            <a:endParaRPr lang="en-US" i="1" cap="none" dirty="0">
              <a:latin typeface="Arial Rounded MT Bold" pitchFamily="34" charset="0"/>
            </a:endParaRPr>
          </a:p>
        </p:txBody>
      </p:sp>
    </p:spTree>
    <p:extLst>
      <p:ext uri="{BB962C8B-B14F-4D97-AF65-F5344CB8AC3E}">
        <p14:creationId xmlns:p14="http://schemas.microsoft.com/office/powerpoint/2010/main" val="25133697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500"/>
                                        <p:tgtEl>
                                          <p:spTgt spid="3">
                                            <p:txEl>
                                              <p:pRg st="2" end="2"/>
                                            </p:txEl>
                                          </p:spTgt>
                                        </p:tgtEl>
                                      </p:cBhvr>
                                    </p:animEffect>
                                    <p:anim calcmode="lin" valueType="num">
                                      <p:cBhvr>
                                        <p:cTn id="8"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500"/>
                                        <p:tgtEl>
                                          <p:spTgt spid="3">
                                            <p:txEl>
                                              <p:pRg st="3" end="3"/>
                                            </p:txEl>
                                          </p:spTgt>
                                        </p:tgtEl>
                                      </p:cBhvr>
                                    </p:animEffect>
                                    <p:anim calcmode="lin" valueType="num">
                                      <p:cBhvr>
                                        <p:cTn id="14"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500"/>
                                        <p:tgtEl>
                                          <p:spTgt spid="3">
                                            <p:txEl>
                                              <p:pRg st="4" end="4"/>
                                            </p:txEl>
                                          </p:spTgt>
                                        </p:tgtEl>
                                      </p:cBhvr>
                                    </p:animEffect>
                                    <p:anim calcmode="lin" valueType="num">
                                      <p:cBhvr>
                                        <p:cTn id="21"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19</a:t>
            </a:fld>
            <a:endParaRPr lang="en-US" dirty="0"/>
          </a:p>
        </p:txBody>
      </p:sp>
      <p:sp>
        <p:nvSpPr>
          <p:cNvPr id="3" name="Content Placeholder 2"/>
          <p:cNvSpPr txBox="1">
            <a:spLocks/>
          </p:cNvSpPr>
          <p:nvPr/>
        </p:nvSpPr>
        <p:spPr>
          <a:xfrm>
            <a:off x="990601" y="1600200"/>
            <a:ext cx="7293734" cy="4572000"/>
          </a:xfrm>
          <a:prstGeom prst="rect">
            <a:avLst/>
          </a:prstGeom>
          <a:noFill/>
        </p:spPr>
        <p:txBody>
          <a:bodyPr>
            <a:normAutofit fontScale="85000" lnSpcReduction="1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nSpc>
                <a:spcPct val="115000"/>
              </a:lnSpc>
              <a:buFont typeface="Wingdings 2"/>
              <a:buNone/>
            </a:pPr>
            <a:r>
              <a:rPr lang="en-US" sz="3000" b="1" dirty="0" smtClean="0">
                <a:solidFill>
                  <a:schemeClr val="accent6">
                    <a:lumMod val="75000"/>
                  </a:schemeClr>
                </a:solidFill>
                <a:effectLst>
                  <a:outerShdw blurRad="38100" dist="38100" dir="2700000" algn="tl">
                    <a:srgbClr val="000000">
                      <a:alpha val="43137"/>
                    </a:srgbClr>
                  </a:outerShdw>
                </a:effectLst>
                <a:latin typeface="Script MT Bold" panose="03040602040607080904" pitchFamily="66" charset="0"/>
                <a:ea typeface="Calibri" panose="020F0502020204030204" pitchFamily="34" charset="0"/>
                <a:cs typeface="Calibri" panose="020F0502020204030204" pitchFamily="34" charset="0"/>
              </a:rPr>
              <a:t>Evening</a:t>
            </a:r>
            <a:r>
              <a:rPr lang="en-US" sz="2400" dirty="0" smtClean="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latin typeface="Calibri" panose="020F0502020204030204" pitchFamily="34" charset="0"/>
                <a:ea typeface="Calibri" panose="020F0502020204030204" pitchFamily="34" charset="0"/>
                <a:cs typeface="Calibri" panose="020F0502020204030204" pitchFamily="34" charset="0"/>
              </a:rPr>
              <a:t> -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ע</a:t>
            </a:r>
            <a:r>
              <a:rPr lang="en-US" sz="2400" b="1" baseline="30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ר</a:t>
            </a:r>
            <a:r>
              <a:rPr lang="en-US" sz="2400" baseline="-25000" dirty="0" smtClean="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smtClean="0">
                <a:solidFill>
                  <a:srgbClr val="9900FF"/>
                </a:solidFill>
                <a:latin typeface="Times New Roman" panose="02020603050405020304" pitchFamily="18" charset="0"/>
                <a:ea typeface="Calibri" panose="020F0502020204030204" pitchFamily="34" charset="0"/>
                <a:cs typeface="Times New Roman" panose="02020603050405020304" pitchFamily="18" charset="0"/>
              </a:rPr>
              <a:t>ב </a:t>
            </a:r>
            <a:r>
              <a:rPr lang="en-US" sz="2400" dirty="0" smtClean="0">
                <a:latin typeface="Calibri" panose="020F0502020204030204" pitchFamily="34" charset="0"/>
                <a:ea typeface="Calibri" panose="020F0502020204030204" pitchFamily="34" charset="0"/>
                <a:cs typeface="Calibri" panose="020F0502020204030204" pitchFamily="34" charset="0"/>
              </a:rPr>
              <a:t>	</a:t>
            </a:r>
            <a:br>
              <a:rPr lang="en-US" sz="2400" dirty="0" smtClean="0">
                <a:latin typeface="Calibri" panose="020F0502020204030204" pitchFamily="34" charset="0"/>
                <a:ea typeface="Calibri" panose="020F0502020204030204" pitchFamily="34" charset="0"/>
                <a:cs typeface="Calibri" panose="020F0502020204030204" pitchFamily="34" charset="0"/>
              </a:rPr>
            </a:br>
            <a:r>
              <a:rPr lang="en-US" sz="2400" dirty="0" smtClean="0">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To mix,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mingle</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be mingled, a mixture,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mixed multitude</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rabble, of flies or insects</a:t>
            </a:r>
            <a:r>
              <a:rPr lang="en-US" sz="2400" dirty="0">
                <a:solidFill>
                  <a:schemeClr val="bg1">
                    <a:lumMod val="95000"/>
                    <a:lumOff val="5000"/>
                  </a:schemeClr>
                </a:solidFill>
                <a:latin typeface="Calibri" panose="020F0502020204030204" pitchFamily="34" charset="0"/>
                <a:ea typeface="Calibri" panose="020F0502020204030204" pitchFamily="34" charset="0"/>
                <a:cs typeface="Calibri" panose="020F0502020204030204" pitchFamily="34" charset="0"/>
              </a:rPr>
              <a:t> </a:t>
            </a:r>
            <a:r>
              <a:rPr lang="en-US" sz="1900"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[J </a:t>
            </a:r>
            <a:r>
              <a:rPr lang="en-US" sz="1900"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Parkhurst</a:t>
            </a:r>
            <a:r>
              <a:rPr lang="en-US" sz="1900"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then gives texts where flies apply]</a:t>
            </a:r>
            <a:r>
              <a:rPr lang="en-US" sz="2400"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the mixers, mixed ones, light and spirit mixed together, the heavens or celestial fluid consists of this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mixture</a:t>
            </a:r>
            <a:r>
              <a:rPr lang="en-US" sz="24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 be darkened</a:t>
            </a:r>
            <a:r>
              <a:rPr lang="en-US" sz="24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duskily obscured</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beyn</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ha </a:t>
            </a:r>
            <a:r>
              <a:rPr lang="en-US" sz="24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arbayim</a:t>
            </a:r>
            <a:r>
              <a:rPr lang="en-US" sz="2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between the evenings or more literally between the mixtures, </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sunset when the cool dark air mixes or night air mixes with it. </a:t>
            </a:r>
          </a:p>
          <a:p>
            <a:pPr marL="0" indent="0">
              <a:lnSpc>
                <a:spcPct val="115000"/>
              </a:lnSpc>
              <a:buFont typeface="Wingdings 2"/>
              <a:buNone/>
            </a:pP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evening air from the western or darkened part of the heavens begins to mix with the day</a:t>
            </a:r>
            <a:r>
              <a:rPr lang="en-US" sz="2400" b="1"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2400" b="1" u="sng" dirty="0" smtClean="0">
                <a:solidFill>
                  <a:srgbClr val="0070C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which mixture continues till night</a:t>
            </a: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when the day is overpowered the darkness prevails and the mixture of daylight ceases.  </a:t>
            </a:r>
            <a:b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br>
            <a:r>
              <a:rPr lang="en-US" sz="2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Gen i.5, xxiv.11.</a:t>
            </a:r>
          </a:p>
          <a:p>
            <a:pPr marL="0" indent="0">
              <a:buFont typeface="Wingdings 2"/>
              <a:buNone/>
            </a:pPr>
            <a:endParaRPr lang="en-US" dirty="0"/>
          </a:p>
        </p:txBody>
      </p:sp>
      <p:sp>
        <p:nvSpPr>
          <p:cNvPr id="4" name="Title 3"/>
          <p:cNvSpPr txBox="1">
            <a:spLocks/>
          </p:cNvSpPr>
          <p:nvPr/>
        </p:nvSpPr>
        <p:spPr>
          <a:xfrm>
            <a:off x="15240" y="5334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Hebrew English Lexicon </a:t>
            </a:r>
          </a:p>
          <a:p>
            <a:pPr algn="ctr"/>
            <a:r>
              <a:rPr lang="en-US" i="1" cap="none" dirty="0" smtClean="0">
                <a:latin typeface="Arial Rounded MT Bold" pitchFamily="34" charset="0"/>
              </a:rPr>
              <a:t>By John </a:t>
            </a:r>
            <a:r>
              <a:rPr lang="en-US" i="1" cap="none" dirty="0" err="1" smtClean="0">
                <a:latin typeface="Arial Rounded MT Bold" pitchFamily="34" charset="0"/>
              </a:rPr>
              <a:t>Parkhurst</a:t>
            </a:r>
            <a:r>
              <a:rPr lang="en-US" i="1" cap="none" dirty="0" smtClean="0">
                <a:latin typeface="Arial Rounded MT Bold" pitchFamily="34" charset="0"/>
              </a:rPr>
              <a:t> (1762): </a:t>
            </a:r>
            <a:r>
              <a:rPr lang="en-US" cap="none" dirty="0" smtClean="0">
                <a:latin typeface="Arial Rounded MT Bold" pitchFamily="34" charset="0"/>
              </a:rPr>
              <a:t> &lt;ereb&gt; </a:t>
            </a:r>
            <a:endParaRPr lang="en-US" i="1" cap="none" dirty="0">
              <a:latin typeface="Arial Rounded MT Bold" pitchFamily="34" charset="0"/>
            </a:endParaRPr>
          </a:p>
        </p:txBody>
      </p:sp>
      <p:sp>
        <p:nvSpPr>
          <p:cNvPr id="5" name="Slide Number Placeholder 1"/>
          <p:cNvSpPr txBox="1">
            <a:spLocks/>
          </p:cNvSpPr>
          <p:nvPr/>
        </p:nvSpPr>
        <p:spPr>
          <a:xfrm>
            <a:off x="8458200" y="6556248"/>
            <a:ext cx="588336" cy="228600"/>
          </a:xfrm>
          <a:prstGeom prst="rect">
            <a:avLst/>
          </a:prstGeom>
        </p:spPr>
        <p:txBody>
          <a:bodyPr vert="horz" lIns="0" tIns="0" rIns="0" bIns="0" anchor="b"/>
          <a:lstStyle>
            <a:defPPr>
              <a:defRPr lang="en-US"/>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solidFill>
                  <a:schemeClr val="bg2"/>
                </a:solidFill>
              </a:rPr>
              <a:pPr/>
              <a:t>19</a:t>
            </a:fld>
            <a:endParaRPr lang="en-US" dirty="0">
              <a:solidFill>
                <a:schemeClr val="bg2"/>
              </a:solidFill>
            </a:endParaRPr>
          </a:p>
        </p:txBody>
      </p:sp>
    </p:spTree>
    <p:extLst>
      <p:ext uri="{BB962C8B-B14F-4D97-AF65-F5344CB8AC3E}">
        <p14:creationId xmlns:p14="http://schemas.microsoft.com/office/powerpoint/2010/main" val="864546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152400"/>
            <a:ext cx="3429000" cy="3733630"/>
          </a:xfrm>
        </p:spPr>
        <p:txBody>
          <a:bodyPr>
            <a:noAutofit/>
            <a:scene3d>
              <a:camera prst="orthographicFront"/>
              <a:lightRig rig="threePt" dir="t"/>
            </a:scene3d>
            <a:sp3d extrusionH="57150">
              <a:bevelT h="25400" prst="softRound"/>
            </a:sp3d>
          </a:bodyPr>
          <a:lstStyle/>
          <a:p>
            <a:pPr algn="ctr"/>
            <a:r>
              <a:rPr lang="en-US" sz="4000" dirty="0" smtClean="0">
                <a:latin typeface="Algerian" pitchFamily="82" charset="0"/>
              </a:rPr>
              <a:t>Are  you ready  for the  next paradigm shift  about</a:t>
            </a:r>
            <a:br>
              <a:rPr lang="en-US" sz="4000" dirty="0" smtClean="0">
                <a:latin typeface="Algerian" pitchFamily="82" charset="0"/>
              </a:rPr>
            </a:br>
            <a:r>
              <a:rPr lang="en-US" sz="4000" dirty="0" smtClean="0">
                <a:latin typeface="Algerian" pitchFamily="82" charset="0"/>
              </a:rPr>
              <a:t>evening?</a:t>
            </a:r>
            <a:endParaRPr lang="en-US" sz="4000" dirty="0">
              <a:latin typeface="Algerian" pitchFamily="82" charset="0"/>
            </a:endParaRPr>
          </a:p>
        </p:txBody>
      </p:sp>
      <p:sp>
        <p:nvSpPr>
          <p:cNvPr id="3" name="Text Placeholder 2"/>
          <p:cNvSpPr>
            <a:spLocks noGrp="1"/>
          </p:cNvSpPr>
          <p:nvPr>
            <p:ph type="body" sz="half" idx="2"/>
          </p:nvPr>
        </p:nvSpPr>
        <p:spPr>
          <a:xfrm>
            <a:off x="5334000" y="4267200"/>
            <a:ext cx="3657600" cy="1461086"/>
          </a:xfrm>
        </p:spPr>
        <p:txBody>
          <a:bodyPr>
            <a:noAutofit/>
            <a:scene3d>
              <a:camera prst="orthographicFront"/>
              <a:lightRig rig="threePt" dir="t"/>
            </a:scene3d>
            <a:sp3d extrusionH="57150">
              <a:bevelT w="82550" h="38100" prst="coolSlant"/>
            </a:sp3d>
          </a:bodyPr>
          <a:lstStyle/>
          <a:p>
            <a:pPr algn="ctr"/>
            <a: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A Study on the </a:t>
            </a:r>
            <a:b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br>
            <a: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True Meaning of </a:t>
            </a:r>
            <a:b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br>
            <a: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a:t>
            </a:r>
            <a:r>
              <a:rPr lang="en-US" sz="3200" b="1" dirty="0" smtClean="0">
                <a:solidFill>
                  <a:schemeClr val="accent4">
                    <a:lumMod val="60000"/>
                    <a:lumOff val="40000"/>
                  </a:schemeClr>
                </a:solidFill>
                <a:effectLst>
                  <a:outerShdw blurRad="38100" dist="38100" dir="2700000" algn="tl">
                    <a:srgbClr val="000000">
                      <a:alpha val="43137"/>
                    </a:srgbClr>
                  </a:outerShdw>
                </a:effectLst>
                <a:latin typeface="Arial Rounded MT Bold" pitchFamily="34" charset="0"/>
              </a:rPr>
              <a:t>evening</a:t>
            </a:r>
            <a: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 … </a:t>
            </a:r>
            <a:endParaRPr lang="en-US" sz="3200" b="1" dirty="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endParaRPr>
          </a:p>
        </p:txBody>
      </p:sp>
      <p:sp>
        <p:nvSpPr>
          <p:cNvPr id="6" name="Slide Number Placeholder 5"/>
          <p:cNvSpPr>
            <a:spLocks noGrp="1"/>
          </p:cNvSpPr>
          <p:nvPr>
            <p:ph type="sldNum" sz="quarter" idx="12"/>
          </p:nvPr>
        </p:nvSpPr>
        <p:spPr>
          <a:xfrm>
            <a:off x="9448800" y="6629400"/>
            <a:ext cx="588336" cy="228600"/>
          </a:xfrm>
        </p:spPr>
        <p:txBody>
          <a:bodyPr/>
          <a:lstStyle/>
          <a:p>
            <a:fld id="{F716C96D-555A-4066-BF29-32A5BE0CACF3}" type="slidenum">
              <a:rPr lang="en-US" smtClean="0"/>
              <a:t>2</a:t>
            </a:fld>
            <a:endParaRPr lang="en-US" dirty="0"/>
          </a:p>
        </p:txBody>
      </p:sp>
      <p:sp>
        <p:nvSpPr>
          <p:cNvPr id="4" name="Picture Placeholder 3"/>
          <p:cNvSpPr>
            <a:spLocks noGrp="1"/>
          </p:cNvSpPr>
          <p:nvPr>
            <p:ph type="pic" idx="1"/>
          </p:nvPr>
        </p:nvSpPr>
        <p:spPr/>
      </p:sp>
      <p:pic>
        <p:nvPicPr>
          <p:cNvPr id="1026" name="Picture 2" descr="C:\Users\Rae\Desktop\Art to file to PS jpeg\Covenant of the Day &amp; Nig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0999" y="457199"/>
            <a:ext cx="4876800" cy="5551715"/>
          </a:xfrm>
          <a:prstGeom prst="rect">
            <a:avLst/>
          </a:prstGeom>
          <a:ln w="76200">
            <a:solidFill>
              <a:schemeClr val="tx2">
                <a:lumMod val="90000"/>
              </a:schemeClr>
            </a:solid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152400" y="6172200"/>
            <a:ext cx="8763000" cy="533400"/>
          </a:xfrm>
          <a:prstGeom prst="rect">
            <a:avLst/>
          </a:prstGeom>
        </p:spPr>
        <p:txBody>
          <a:bodyPr rot="0" spcFirstLastPara="0" vertOverflow="overflow" horzOverflow="overflow" vert="horz" wrap="square" lIns="82296" tIns="0" rIns="0" bIns="0" numCol="1" spcCol="0" rtlCol="0" fromWordArt="0" anchor="t" anchorCtr="0" forceAA="0" compatLnSpc="1">
            <a:normAutofit fontScale="32500" lnSpcReduction="20000"/>
            <a:scene3d>
              <a:camera prst="orthographicFront"/>
              <a:lightRig rig="threePt" dir="t"/>
            </a:scene3d>
            <a:sp3d extrusionH="57150">
              <a:bevelT w="82550" h="38100" prst="coolSlant"/>
            </a:sp3d>
          </a:bodyPr>
          <a:lstStyle>
            <a:lvl1pPr marL="0" indent="0" algn="l" rtl="0" eaLnBrk="1" latinLnBrk="0" hangingPunct="1">
              <a:lnSpc>
                <a:spcPct val="100000"/>
              </a:lnSpc>
              <a:spcBef>
                <a:spcPts val="0"/>
              </a:spcBef>
              <a:buClr>
                <a:schemeClr val="tx2"/>
              </a:buClr>
              <a:buSzPct val="73000"/>
              <a:buFontTx/>
              <a:buNone/>
              <a:defRPr kumimoji="0" sz="14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12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1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9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9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ctr"/>
            <a: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
            </a:r>
            <a:br>
              <a:rPr lang="en-US" sz="32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br>
            <a:r>
              <a:rPr lang="en-US" sz="9800" b="1" dirty="0" smtClean="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rPr>
              <a:t>… According to Hebrew Definitions</a:t>
            </a:r>
            <a:endParaRPr lang="en-US" sz="9800" b="1" dirty="0">
              <a:solidFill>
                <a:schemeClr val="accent4">
                  <a:lumMod val="20000"/>
                  <a:lumOff val="80000"/>
                </a:schemeClr>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333755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9464" y="6556248"/>
            <a:ext cx="588336" cy="228600"/>
          </a:xfrm>
        </p:spPr>
        <p:txBody>
          <a:bodyPr/>
          <a:lstStyle/>
          <a:p>
            <a:fld id="{F716C96D-555A-4066-BF29-32A5BE0CACF3}" type="slidenum">
              <a:rPr lang="en-US" smtClean="0">
                <a:solidFill>
                  <a:schemeClr val="bg2"/>
                </a:solidFill>
              </a:rPr>
              <a:t>20</a:t>
            </a:fld>
            <a:endParaRPr lang="en-US" dirty="0">
              <a:solidFill>
                <a:schemeClr val="bg2"/>
              </a:solidFill>
            </a:endParaRPr>
          </a:p>
        </p:txBody>
      </p:sp>
      <p:sp>
        <p:nvSpPr>
          <p:cNvPr id="3" name="Content Placeholder 2"/>
          <p:cNvSpPr txBox="1">
            <a:spLocks/>
          </p:cNvSpPr>
          <p:nvPr/>
        </p:nvSpPr>
        <p:spPr>
          <a:xfrm>
            <a:off x="990601" y="1600200"/>
            <a:ext cx="7293734" cy="4572000"/>
          </a:xfrm>
          <a:prstGeom prst="rect">
            <a:avLst/>
          </a:prstGeom>
          <a:noFill/>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dirty="0" smtClean="0">
                <a:solidFill>
                  <a:srgbClr val="0070C0"/>
                </a:solidFill>
              </a:rPr>
              <a:t>1.</a:t>
            </a:r>
            <a:r>
              <a:rPr lang="en-US" b="1" i="1" dirty="0" smtClean="0">
                <a:solidFill>
                  <a:srgbClr val="0070C0"/>
                </a:solidFill>
                <a:latin typeface="Georgia" panose="02040502050405020303" pitchFamily="18" charset="0"/>
              </a:rPr>
              <a:t>  </a:t>
            </a:r>
            <a:r>
              <a:rPr lang="en-US" sz="2800" dirty="0" smtClean="0">
                <a:solidFill>
                  <a:srgbClr val="0070C0"/>
                </a:solidFill>
              </a:rPr>
              <a:t>According </a:t>
            </a:r>
            <a:r>
              <a:rPr lang="en-US" sz="2800" dirty="0">
                <a:solidFill>
                  <a:srgbClr val="0070C0"/>
                </a:solidFill>
              </a:rPr>
              <a:t>to the opinion of the </a:t>
            </a:r>
            <a:r>
              <a:rPr lang="en-US" sz="2800" dirty="0" err="1">
                <a:solidFill>
                  <a:srgbClr val="0070C0"/>
                </a:solidFill>
                <a:effectLst>
                  <a:outerShdw blurRad="38100" dist="38100" dir="2700000" algn="tl">
                    <a:srgbClr val="000000">
                      <a:alpha val="43137"/>
                    </a:srgbClr>
                  </a:outerShdw>
                </a:effectLst>
              </a:rPr>
              <a:t>Karaites</a:t>
            </a:r>
            <a:r>
              <a:rPr lang="en-US" sz="2800" dirty="0">
                <a:solidFill>
                  <a:srgbClr val="0070C0"/>
                </a:solidFill>
              </a:rPr>
              <a:t> and </a:t>
            </a:r>
            <a:r>
              <a:rPr lang="en-US" sz="2800" dirty="0">
                <a:solidFill>
                  <a:srgbClr val="0070C0"/>
                </a:solidFill>
                <a:effectLst>
                  <a:outerShdw blurRad="38100" dist="38100" dir="2700000" algn="tl">
                    <a:srgbClr val="000000">
                      <a:alpha val="43137"/>
                    </a:srgbClr>
                  </a:outerShdw>
                </a:effectLst>
              </a:rPr>
              <a:t>Samaritans</a:t>
            </a:r>
            <a:r>
              <a:rPr lang="en-US" sz="2800" dirty="0">
                <a:solidFill>
                  <a:srgbClr val="0070C0"/>
                </a:solidFill>
              </a:rPr>
              <a:t>, </a:t>
            </a:r>
            <a:r>
              <a:rPr lang="en-US" sz="2200" dirty="0">
                <a:solidFill>
                  <a:srgbClr val="0070C0"/>
                </a:solidFill>
              </a:rPr>
              <a:t>(which is </a:t>
            </a:r>
            <a:r>
              <a:rPr lang="en-US" sz="2200" dirty="0" err="1">
                <a:solidFill>
                  <a:srgbClr val="0070C0"/>
                </a:solidFill>
              </a:rPr>
              <a:t>favoured</a:t>
            </a:r>
            <a:r>
              <a:rPr lang="en-US" sz="2200" dirty="0">
                <a:solidFill>
                  <a:srgbClr val="0070C0"/>
                </a:solidFill>
              </a:rPr>
              <a:t> by the words </a:t>
            </a:r>
            <a:r>
              <a:rPr lang="en-US" sz="2200" dirty="0" smtClean="0">
                <a:solidFill>
                  <a:srgbClr val="0070C0"/>
                </a:solidFill>
              </a:rPr>
              <a:t>of </a:t>
            </a:r>
            <a:r>
              <a:rPr lang="en-US" sz="2200" dirty="0">
                <a:solidFill>
                  <a:srgbClr val="0070C0"/>
                </a:solidFill>
              </a:rPr>
              <a:t>Deut 16:6) </a:t>
            </a:r>
            <a:r>
              <a:rPr lang="en-US" sz="2800" dirty="0">
                <a:solidFill>
                  <a:srgbClr val="0070C0"/>
                </a:solidFill>
              </a:rPr>
              <a:t> </a:t>
            </a:r>
            <a:r>
              <a:rPr lang="en-US" sz="2800" u="sng" dirty="0">
                <a:solidFill>
                  <a:srgbClr val="0070C0"/>
                </a:solidFill>
                <a:effectLst>
                  <a:outerShdw blurRad="38100" dist="38100" dir="2700000" algn="tl">
                    <a:srgbClr val="000000">
                      <a:alpha val="43137"/>
                    </a:srgbClr>
                  </a:outerShdw>
                </a:effectLst>
              </a:rPr>
              <a:t>the time between sunset and deep twilight</a:t>
            </a:r>
            <a:r>
              <a:rPr lang="en-US" sz="2800" dirty="0">
                <a:solidFill>
                  <a:srgbClr val="0070C0"/>
                </a:solidFill>
              </a:rPr>
              <a:t>.  </a:t>
            </a:r>
            <a:r>
              <a:rPr lang="en-US" sz="2800" b="1" dirty="0">
                <a:solidFill>
                  <a:srgbClr val="FF0000"/>
                </a:solidFill>
                <a:effectLst>
                  <a:outerShdw blurRad="38100" dist="38100" dir="2700000" algn="tl">
                    <a:srgbClr val="000000">
                      <a:alpha val="43137"/>
                    </a:srgbClr>
                  </a:outerShdw>
                </a:effectLst>
              </a:rPr>
              <a:t>The Pharisees</a:t>
            </a:r>
            <a:r>
              <a:rPr lang="en-US" sz="2800" b="1" dirty="0">
                <a:solidFill>
                  <a:srgbClr val="FF0000"/>
                </a:solidFill>
              </a:rPr>
              <a:t>, </a:t>
            </a:r>
            <a:r>
              <a:rPr lang="en-US" sz="2800" dirty="0">
                <a:solidFill>
                  <a:srgbClr val="0070C0"/>
                </a:solidFill>
              </a:rPr>
              <a:t>however </a:t>
            </a:r>
            <a:r>
              <a:rPr lang="en-US" sz="1900" dirty="0">
                <a:solidFill>
                  <a:srgbClr val="0070C0"/>
                </a:solidFill>
              </a:rPr>
              <a:t>(see </a:t>
            </a:r>
            <a:r>
              <a:rPr lang="en-US" sz="1900" dirty="0" smtClean="0">
                <a:solidFill>
                  <a:srgbClr val="0070C0"/>
                </a:solidFill>
              </a:rPr>
              <a:t>Joseph </a:t>
            </a:r>
            <a:r>
              <a:rPr lang="en-US" sz="1900" dirty="0">
                <a:solidFill>
                  <a:srgbClr val="0070C0"/>
                </a:solidFill>
              </a:rPr>
              <a:t>Bellum Jud.vi:9,3)</a:t>
            </a:r>
            <a:r>
              <a:rPr lang="en-US" sz="1900" dirty="0">
                <a:solidFill>
                  <a:schemeClr val="bg1">
                    <a:lumMod val="95000"/>
                    <a:lumOff val="5000"/>
                  </a:schemeClr>
                </a:solidFill>
              </a:rPr>
              <a:t> </a:t>
            </a:r>
            <a:r>
              <a:rPr lang="en-US" sz="2800" b="1" dirty="0">
                <a:solidFill>
                  <a:srgbClr val="FF0000"/>
                </a:solidFill>
                <a:effectLst>
                  <a:outerShdw blurRad="38100" dist="38100" dir="2700000" algn="tl">
                    <a:srgbClr val="000000">
                      <a:alpha val="43137"/>
                    </a:srgbClr>
                  </a:outerShdw>
                </a:effectLst>
              </a:rPr>
              <a:t>and the </a:t>
            </a:r>
            <a:r>
              <a:rPr lang="en-US" sz="2800" b="1" dirty="0" err="1">
                <a:solidFill>
                  <a:srgbClr val="FF0000"/>
                </a:solidFill>
                <a:effectLst>
                  <a:outerShdw blurRad="38100" dist="38100" dir="2700000" algn="tl">
                    <a:srgbClr val="000000">
                      <a:alpha val="43137"/>
                    </a:srgbClr>
                  </a:outerShdw>
                </a:effectLst>
              </a:rPr>
              <a:t>Rabbinists</a:t>
            </a:r>
            <a:r>
              <a:rPr lang="en-US" sz="2800" b="1" dirty="0">
                <a:solidFill>
                  <a:srgbClr val="FF0000"/>
                </a:solidFill>
              </a:rPr>
              <a:t>, </a:t>
            </a:r>
            <a:r>
              <a:rPr lang="en-US" sz="2800" dirty="0">
                <a:solidFill>
                  <a:srgbClr val="0070C0"/>
                </a:solidFill>
              </a:rPr>
              <a:t>considered the time when the sun began </a:t>
            </a:r>
            <a:r>
              <a:rPr lang="en-US" sz="2800" dirty="0" smtClean="0">
                <a:solidFill>
                  <a:srgbClr val="0070C0"/>
                </a:solidFill>
              </a:rPr>
              <a:t>to </a:t>
            </a:r>
            <a:r>
              <a:rPr lang="en-US" sz="2800" dirty="0">
                <a:solidFill>
                  <a:srgbClr val="0070C0"/>
                </a:solidFill>
              </a:rPr>
              <a:t>descend to be called the first evening (Arab – little evening, when it begins to draw </a:t>
            </a:r>
            <a:r>
              <a:rPr lang="en-US" sz="2800" dirty="0" smtClean="0">
                <a:solidFill>
                  <a:srgbClr val="0070C0"/>
                </a:solidFill>
              </a:rPr>
              <a:t>toward </a:t>
            </a:r>
            <a:r>
              <a:rPr lang="en-US" sz="2800" dirty="0">
                <a:solidFill>
                  <a:srgbClr val="0070C0"/>
                </a:solidFill>
              </a:rPr>
              <a:t>evening); </a:t>
            </a:r>
            <a:r>
              <a:rPr lang="en-US" sz="2800" dirty="0" smtClean="0">
                <a:solidFill>
                  <a:srgbClr val="0070C0"/>
                </a:solidFill>
              </a:rPr>
              <a:t>and </a:t>
            </a:r>
            <a:r>
              <a:rPr lang="en-US" sz="2800" dirty="0">
                <a:solidFill>
                  <a:srgbClr val="0070C0"/>
                </a:solidFill>
              </a:rPr>
              <a:t>the second evening to be the real sunset.  </a:t>
            </a:r>
            <a:r>
              <a:rPr lang="en-US" sz="1900" dirty="0" smtClean="0">
                <a:solidFill>
                  <a:srgbClr val="7030A0"/>
                </a:solidFill>
              </a:rPr>
              <a:t>[</a:t>
            </a:r>
            <a:r>
              <a:rPr lang="en-US" sz="1900" dirty="0">
                <a:solidFill>
                  <a:srgbClr val="7030A0"/>
                </a:solidFill>
              </a:rPr>
              <a:t>Emphasis supplied</a:t>
            </a:r>
            <a:r>
              <a:rPr lang="en-US" sz="1900" dirty="0" smtClean="0">
                <a:solidFill>
                  <a:srgbClr val="7030A0"/>
                </a:solidFill>
              </a:rPr>
              <a:t>.]</a:t>
            </a:r>
            <a:endParaRPr lang="en-US" sz="1900" dirty="0">
              <a:solidFill>
                <a:srgbClr val="7030A0"/>
              </a:solidFill>
            </a:endParaRPr>
          </a:p>
        </p:txBody>
      </p:sp>
      <p:sp>
        <p:nvSpPr>
          <p:cNvPr id="4" name="Title 3"/>
          <p:cNvSpPr txBox="1">
            <a:spLocks/>
          </p:cNvSpPr>
          <p:nvPr/>
        </p:nvSpPr>
        <p:spPr>
          <a:xfrm>
            <a:off x="15240" y="5334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err="1" smtClean="0">
                <a:latin typeface="Arial Rounded MT Bold" pitchFamily="34" charset="0"/>
              </a:rPr>
              <a:t>Gesenius</a:t>
            </a:r>
            <a:r>
              <a:rPr lang="en-US" i="1" cap="none" dirty="0" smtClean="0">
                <a:latin typeface="Arial Rounded MT Bold" pitchFamily="34" charset="0"/>
              </a:rPr>
              <a:t> Lexicon: </a:t>
            </a:r>
            <a:br>
              <a:rPr lang="en-US" i="1" cap="none" dirty="0" smtClean="0">
                <a:latin typeface="Arial Rounded MT Bold" pitchFamily="34" charset="0"/>
              </a:rPr>
            </a:br>
            <a:r>
              <a:rPr lang="en-US" sz="2600" i="1" cap="none" dirty="0" smtClean="0">
                <a:solidFill>
                  <a:srgbClr val="00B0F0"/>
                </a:solidFill>
                <a:latin typeface="Arial Rounded MT Bold" pitchFamily="34" charset="0"/>
              </a:rPr>
              <a:t>(Blue Letter Bible online) </a:t>
            </a:r>
            <a:r>
              <a:rPr lang="en-US" sz="3900" i="1" cap="none" dirty="0" smtClean="0">
                <a:solidFill>
                  <a:srgbClr val="00B0F0"/>
                </a:solidFill>
                <a:latin typeface="Arial Rounded MT Bold" pitchFamily="34" charset="0"/>
              </a:rPr>
              <a:t> </a:t>
            </a:r>
            <a:r>
              <a:rPr lang="en-US" cap="none" dirty="0" smtClean="0">
                <a:latin typeface="Arial Rounded MT Bold" pitchFamily="34" charset="0"/>
              </a:rPr>
              <a:t>&lt;ereb&gt; </a:t>
            </a:r>
            <a:endParaRPr lang="en-US" i="1" cap="none" dirty="0">
              <a:latin typeface="Arial Rounded MT Bold" pitchFamily="34" charset="0"/>
            </a:endParaRPr>
          </a:p>
        </p:txBody>
      </p:sp>
    </p:spTree>
    <p:extLst>
      <p:ext uri="{BB962C8B-B14F-4D97-AF65-F5344CB8AC3E}">
        <p14:creationId xmlns:p14="http://schemas.microsoft.com/office/powerpoint/2010/main" val="1966976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9464" y="6556248"/>
            <a:ext cx="588336" cy="228600"/>
          </a:xfrm>
        </p:spPr>
        <p:txBody>
          <a:bodyPr/>
          <a:lstStyle/>
          <a:p>
            <a:fld id="{F716C96D-555A-4066-BF29-32A5BE0CACF3}" type="slidenum">
              <a:rPr lang="en-US" smtClean="0">
                <a:solidFill>
                  <a:schemeClr val="bg1"/>
                </a:solidFill>
              </a:rPr>
              <a:t>21</a:t>
            </a:fld>
            <a:endParaRPr lang="en-US" dirty="0">
              <a:solidFill>
                <a:schemeClr val="bg1"/>
              </a:solidFill>
            </a:endParaRPr>
          </a:p>
        </p:txBody>
      </p:sp>
      <p:sp>
        <p:nvSpPr>
          <p:cNvPr id="3" name="Content Placeholder 2"/>
          <p:cNvSpPr txBox="1">
            <a:spLocks/>
          </p:cNvSpPr>
          <p:nvPr/>
        </p:nvSpPr>
        <p:spPr>
          <a:xfrm>
            <a:off x="990601" y="762000"/>
            <a:ext cx="7293734" cy="5410200"/>
          </a:xfrm>
          <a:prstGeom prst="rect">
            <a:avLst/>
          </a:prstGeom>
          <a:noFill/>
        </p:spPr>
        <p:txBody>
          <a:bodyPr anchor="ct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dirty="0" smtClean="0">
                <a:solidFill>
                  <a:schemeClr val="bg2">
                    <a:lumMod val="50000"/>
                  </a:schemeClr>
                </a:solidFill>
              </a:rPr>
              <a:t>The Pharisees and the </a:t>
            </a:r>
            <a:r>
              <a:rPr lang="en-US" dirty="0" err="1" smtClean="0">
                <a:solidFill>
                  <a:schemeClr val="bg2">
                    <a:lumMod val="50000"/>
                  </a:schemeClr>
                </a:solidFill>
              </a:rPr>
              <a:t>Rabbinists</a:t>
            </a:r>
            <a:r>
              <a:rPr lang="en-US" dirty="0" smtClean="0">
                <a:solidFill>
                  <a:schemeClr val="bg2">
                    <a:lumMod val="50000"/>
                  </a:schemeClr>
                </a:solidFill>
              </a:rPr>
              <a:t> (Talmud) do not consider the original Hebrew definitions of the word </a:t>
            </a:r>
            <a:r>
              <a:rPr lang="en-US" dirty="0" err="1" smtClean="0">
                <a:solidFill>
                  <a:schemeClr val="bg2">
                    <a:lumMod val="50000"/>
                  </a:schemeClr>
                </a:solidFill>
              </a:rPr>
              <a:t>ereb</a:t>
            </a:r>
            <a:r>
              <a:rPr lang="en-US" dirty="0" smtClean="0">
                <a:solidFill>
                  <a:schemeClr val="bg2">
                    <a:lumMod val="50000"/>
                  </a:schemeClr>
                </a:solidFill>
              </a:rPr>
              <a:t>.</a:t>
            </a:r>
          </a:p>
          <a:p>
            <a:pPr marL="0" indent="0">
              <a:buNone/>
            </a:pPr>
            <a:r>
              <a:rPr lang="en-US" dirty="0" smtClean="0">
                <a:solidFill>
                  <a:schemeClr val="bg2">
                    <a:lumMod val="50000"/>
                  </a:schemeClr>
                </a:solidFill>
              </a:rPr>
              <a:t>Instead they declare </a:t>
            </a:r>
            <a:r>
              <a:rPr lang="en-US" b="1" dirty="0" smtClean="0">
                <a:solidFill>
                  <a:srgbClr val="FF0066"/>
                </a:solidFill>
              </a:rPr>
              <a:t>(manipulate) </a:t>
            </a:r>
            <a:r>
              <a:rPr lang="en-US" dirty="0" smtClean="0">
                <a:solidFill>
                  <a:schemeClr val="bg2">
                    <a:lumMod val="50000"/>
                  </a:schemeClr>
                </a:solidFill>
              </a:rPr>
              <a:t>that “</a:t>
            </a:r>
            <a:r>
              <a:rPr lang="en-US" dirty="0" err="1" smtClean="0">
                <a:solidFill>
                  <a:schemeClr val="bg2">
                    <a:lumMod val="50000"/>
                  </a:schemeClr>
                </a:solidFill>
              </a:rPr>
              <a:t>ereb</a:t>
            </a:r>
            <a:r>
              <a:rPr lang="en-US" dirty="0" smtClean="0">
                <a:solidFill>
                  <a:schemeClr val="bg2">
                    <a:lumMod val="50000"/>
                  </a:schemeClr>
                </a:solidFill>
              </a:rPr>
              <a:t>” </a:t>
            </a:r>
            <a:r>
              <a:rPr lang="en-US" dirty="0" smtClean="0"/>
              <a:t>(evening) </a:t>
            </a:r>
            <a:r>
              <a:rPr lang="en-US" dirty="0" smtClean="0">
                <a:solidFill>
                  <a:schemeClr val="bg2">
                    <a:lumMod val="50000"/>
                  </a:schemeClr>
                </a:solidFill>
              </a:rPr>
              <a:t>has the meaning of – </a:t>
            </a:r>
            <a:r>
              <a:rPr lang="en-US" b="1" i="1" dirty="0" smtClean="0">
                <a:solidFill>
                  <a:srgbClr val="0070C0"/>
                </a:solidFill>
              </a:rPr>
              <a:t>when the sun starts to lower itself in the sky.</a:t>
            </a:r>
          </a:p>
          <a:p>
            <a:pPr marL="0" indent="0">
              <a:buNone/>
            </a:pPr>
            <a:r>
              <a:rPr lang="en-US" dirty="0" smtClean="0">
                <a:solidFill>
                  <a:schemeClr val="bg2">
                    <a:lumMod val="50000"/>
                  </a:schemeClr>
                </a:solidFill>
              </a:rPr>
              <a:t>Thus they declare that the start of the </a:t>
            </a:r>
            <a:br>
              <a:rPr lang="en-US" dirty="0" smtClean="0">
                <a:solidFill>
                  <a:schemeClr val="bg2">
                    <a:lumMod val="50000"/>
                  </a:schemeClr>
                </a:solidFill>
              </a:rPr>
            </a:br>
            <a:r>
              <a:rPr lang="en-US" dirty="0" smtClean="0">
                <a:solidFill>
                  <a:schemeClr val="bg2">
                    <a:lumMod val="50000"/>
                  </a:schemeClr>
                </a:solidFill>
              </a:rPr>
              <a:t>1</a:t>
            </a:r>
            <a:r>
              <a:rPr lang="en-US" baseline="30000" dirty="0" smtClean="0">
                <a:solidFill>
                  <a:schemeClr val="bg2">
                    <a:lumMod val="50000"/>
                  </a:schemeClr>
                </a:solidFill>
              </a:rPr>
              <a:t>st</a:t>
            </a:r>
            <a:r>
              <a:rPr lang="en-US" dirty="0" smtClean="0">
                <a:solidFill>
                  <a:schemeClr val="bg2">
                    <a:lumMod val="50000"/>
                  </a:schemeClr>
                </a:solidFill>
              </a:rPr>
              <a:t> evening is at the point of noon when the </a:t>
            </a:r>
            <a:br>
              <a:rPr lang="en-US" dirty="0" smtClean="0">
                <a:solidFill>
                  <a:schemeClr val="bg2">
                    <a:lumMod val="50000"/>
                  </a:schemeClr>
                </a:solidFill>
              </a:rPr>
            </a:br>
            <a:r>
              <a:rPr lang="en-US" dirty="0" smtClean="0">
                <a:solidFill>
                  <a:schemeClr val="bg2">
                    <a:lumMod val="50000"/>
                  </a:schemeClr>
                </a:solidFill>
              </a:rPr>
              <a:t>sun appears to descend in the sky.</a:t>
            </a:r>
          </a:p>
          <a:p>
            <a:pPr marL="0" indent="0">
              <a:buNone/>
            </a:pPr>
            <a:r>
              <a:rPr lang="en-US" dirty="0" smtClean="0">
                <a:solidFill>
                  <a:schemeClr val="bg2">
                    <a:lumMod val="50000"/>
                  </a:schemeClr>
                </a:solidFill>
              </a:rPr>
              <a:t>Lets look at a graphic and determine if there is any possibility of </a:t>
            </a:r>
            <a:r>
              <a:rPr lang="en-US" b="1" dirty="0" smtClean="0"/>
              <a:t>darkness arriving to begin the mixture with the light of day, </a:t>
            </a:r>
            <a:r>
              <a:rPr lang="en-US" dirty="0" smtClean="0">
                <a:solidFill>
                  <a:schemeClr val="bg2">
                    <a:lumMod val="50000"/>
                  </a:schemeClr>
                </a:solidFill>
              </a:rPr>
              <a:t>at this time. </a:t>
            </a:r>
            <a:r>
              <a:rPr lang="en-US" b="1" i="1" dirty="0" smtClean="0">
                <a:solidFill>
                  <a:schemeClr val="bg2">
                    <a:lumMod val="50000"/>
                  </a:schemeClr>
                </a:solidFill>
                <a:latin typeface="Georgia" panose="02040502050405020303" pitchFamily="18" charset="0"/>
              </a:rPr>
              <a:t>  </a:t>
            </a:r>
            <a:endParaRPr lang="en-US" sz="1900" dirty="0">
              <a:solidFill>
                <a:schemeClr val="bg2">
                  <a:lumMod val="50000"/>
                </a:schemeClr>
              </a:solidFill>
            </a:endParaRPr>
          </a:p>
        </p:txBody>
      </p:sp>
    </p:spTree>
    <p:extLst>
      <p:ext uri="{BB962C8B-B14F-4D97-AF65-F5344CB8AC3E}">
        <p14:creationId xmlns:p14="http://schemas.microsoft.com/office/powerpoint/2010/main" val="3229581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500"/>
                                        <p:tgtEl>
                                          <p:spTgt spid="3">
                                            <p:txEl>
                                              <p:pRg st="1" end="1"/>
                                            </p:txEl>
                                          </p:spTgt>
                                        </p:tgtEl>
                                      </p:cBhvr>
                                    </p:animEffect>
                                    <p:anim calcmode="lin" valueType="num">
                                      <p:cBhvr>
                                        <p:cTn id="8"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up)">
                                      <p:cBhvr>
                                        <p:cTn id="14" dur="1250"/>
                                        <p:tgtEl>
                                          <p:spTgt spid="3">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03264" y="6439106"/>
            <a:ext cx="588336" cy="228600"/>
          </a:xfrm>
        </p:spPr>
        <p:txBody>
          <a:bodyPr/>
          <a:lstStyle/>
          <a:p>
            <a:fld id="{F716C96D-555A-4066-BF29-32A5BE0CACF3}" type="slidenum">
              <a:rPr lang="en-US" b="1" smtClean="0">
                <a:solidFill>
                  <a:schemeClr val="tx1"/>
                </a:solidFill>
              </a:rPr>
              <a:t>22</a:t>
            </a:fld>
            <a:endParaRPr lang="en-US" b="1" dirty="0">
              <a:solidFill>
                <a:schemeClr val="tx1"/>
              </a:solidFill>
            </a:endParaRPr>
          </a:p>
        </p:txBody>
      </p:sp>
      <p:sp>
        <p:nvSpPr>
          <p:cNvPr id="3" name="Content Placeholder 2"/>
          <p:cNvSpPr txBox="1">
            <a:spLocks/>
          </p:cNvSpPr>
          <p:nvPr/>
        </p:nvSpPr>
        <p:spPr>
          <a:xfrm>
            <a:off x="0" y="0"/>
            <a:ext cx="9143999" cy="6857999"/>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lnSpcReduction="10000"/>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r>
              <a:rPr lang="en-US" sz="2400" dirty="0" smtClean="0"/>
              <a:t>The </a:t>
            </a:r>
            <a:r>
              <a:rPr lang="en-US" sz="2400" b="1" dirty="0" smtClean="0">
                <a:solidFill>
                  <a:srgbClr val="FF0000"/>
                </a:solidFill>
              </a:rPr>
              <a:t>Pharisees</a:t>
            </a:r>
            <a:r>
              <a:rPr lang="en-US" sz="2400" dirty="0" smtClean="0"/>
              <a:t> and </a:t>
            </a:r>
            <a:r>
              <a:rPr lang="en-US" sz="2400" b="1" dirty="0" err="1" smtClean="0">
                <a:solidFill>
                  <a:srgbClr val="FF0000"/>
                </a:solidFill>
              </a:rPr>
              <a:t>Rabbinists</a:t>
            </a:r>
            <a:r>
              <a:rPr lang="en-US" sz="2400" dirty="0" smtClean="0"/>
              <a:t> tell us that when the sun starts to </a:t>
            </a:r>
            <a:r>
              <a:rPr lang="en-US" sz="2400" dirty="0" smtClean="0">
                <a:solidFill>
                  <a:srgbClr val="FF0000"/>
                </a:solidFill>
              </a:rPr>
              <a:t>“go down at noon,” </a:t>
            </a:r>
            <a:r>
              <a:rPr lang="en-US" sz="2400" dirty="0" smtClean="0"/>
              <a:t>– THAT IS the first </a:t>
            </a:r>
            <a:r>
              <a:rPr lang="en-US" sz="2400" b="1" dirty="0">
                <a:solidFill>
                  <a:srgbClr val="FF0000"/>
                </a:solidFill>
              </a:rPr>
              <a:t>(</a:t>
            </a:r>
            <a:r>
              <a:rPr lang="en-US" sz="2400" b="1" u="sng" dirty="0" smtClean="0">
                <a:solidFill>
                  <a:srgbClr val="FF0000"/>
                </a:solidFill>
              </a:rPr>
              <a:t>ereb</a:t>
            </a:r>
            <a:r>
              <a:rPr lang="en-US" sz="2400" b="1" dirty="0" smtClean="0">
                <a:solidFill>
                  <a:srgbClr val="FF0000"/>
                </a:solidFill>
              </a:rPr>
              <a:t>)</a:t>
            </a:r>
            <a:r>
              <a:rPr lang="en-US" sz="2400" dirty="0" smtClean="0"/>
              <a:t> - </a:t>
            </a:r>
            <a:r>
              <a:rPr lang="en-US" sz="2400" b="1" dirty="0" smtClean="0">
                <a:ln>
                  <a:solidFill>
                    <a:schemeClr val="accent5">
                      <a:lumMod val="75000"/>
                    </a:schemeClr>
                  </a:solidFill>
                </a:ln>
                <a:effectLst>
                  <a:glow rad="127000">
                    <a:srgbClr val="3BE54B"/>
                  </a:glow>
                </a:effectLst>
              </a:rPr>
              <a:t>evening”?</a:t>
            </a:r>
          </a:p>
          <a:p>
            <a:endParaRPr lang="en-US" sz="2400" dirty="0" smtClean="0"/>
          </a:p>
          <a:p>
            <a:endParaRPr lang="en-US" sz="2400" dirty="0" smtClean="0"/>
          </a:p>
          <a:p>
            <a:pPr marL="0" indent="0">
              <a:buFont typeface="Wingdings 2"/>
              <a:buNone/>
            </a:pPr>
            <a:endParaRPr lang="en-US" sz="2400" dirty="0" smtClean="0">
              <a:solidFill>
                <a:srgbClr val="FF0066"/>
              </a:solidFill>
            </a:endParaRPr>
          </a:p>
          <a:p>
            <a:pPr marL="0" indent="0">
              <a:buFont typeface="Wingdings 2"/>
              <a:buNone/>
            </a:pPr>
            <a:endParaRPr lang="en-US" sz="2400" dirty="0">
              <a:solidFill>
                <a:srgbClr val="FF0066"/>
              </a:solidFill>
            </a:endParaRPr>
          </a:p>
          <a:p>
            <a:pPr marL="0" indent="0">
              <a:buFont typeface="Wingdings 2"/>
              <a:buNone/>
            </a:pPr>
            <a:r>
              <a:rPr lang="en-US" sz="2400" dirty="0" smtClean="0">
                <a:solidFill>
                  <a:srgbClr val="FF0066"/>
                </a:solidFill>
              </a:rPr>
              <a:t>Dawn</a:t>
            </a:r>
            <a:r>
              <a:rPr lang="en-US" sz="2400" dirty="0" smtClean="0">
                <a:solidFill>
                  <a:srgbClr val="9933FF"/>
                </a:solidFill>
              </a:rPr>
              <a:t>  </a:t>
            </a:r>
            <a:r>
              <a:rPr lang="en-US" sz="2400" dirty="0" smtClean="0">
                <a:solidFill>
                  <a:srgbClr val="FFFF00"/>
                </a:solidFill>
              </a:rPr>
              <a:t>Sunrise</a:t>
            </a:r>
            <a:r>
              <a:rPr lang="en-US" sz="2400" dirty="0" smtClean="0"/>
              <a:t>		   </a:t>
            </a:r>
            <a:r>
              <a:rPr lang="en-US" sz="2400" b="1" dirty="0" smtClean="0">
                <a:solidFill>
                  <a:srgbClr val="FFC000"/>
                </a:solidFill>
              </a:rPr>
              <a:t>Noon</a:t>
            </a:r>
            <a:r>
              <a:rPr lang="en-US" sz="2400" dirty="0" smtClean="0"/>
              <a:t>	                 </a:t>
            </a:r>
            <a:r>
              <a:rPr lang="en-US" sz="2400" dirty="0" smtClean="0">
                <a:solidFill>
                  <a:schemeClr val="accent6">
                    <a:lumMod val="60000"/>
                    <a:lumOff val="40000"/>
                  </a:schemeClr>
                </a:solidFill>
              </a:rPr>
              <a:t>Sunset</a:t>
            </a:r>
            <a:r>
              <a:rPr lang="en-US" sz="2400" dirty="0" smtClean="0">
                <a:solidFill>
                  <a:srgbClr val="FF9900"/>
                </a:solidFill>
              </a:rPr>
              <a:t>    </a:t>
            </a:r>
            <a:r>
              <a:rPr lang="en-US" sz="2400" dirty="0" smtClean="0"/>
              <a:t>Dusk</a:t>
            </a:r>
          </a:p>
          <a:p>
            <a:endParaRPr lang="en-US" sz="2400" dirty="0" smtClean="0"/>
          </a:p>
          <a:p>
            <a:endParaRPr lang="en-US" sz="2400" dirty="0" smtClean="0"/>
          </a:p>
          <a:p>
            <a:pPr marL="0" indent="0">
              <a:buFont typeface="Wingdings 2"/>
              <a:buNone/>
            </a:pPr>
            <a:r>
              <a:rPr lang="en-US" sz="2400" dirty="0" smtClean="0"/>
              <a:t> </a:t>
            </a:r>
          </a:p>
          <a:p>
            <a:endParaRPr lang="en-US" sz="2400" dirty="0" smtClean="0"/>
          </a:p>
          <a:p>
            <a:r>
              <a:rPr lang="en-US" sz="2400" b="1" dirty="0" smtClean="0">
                <a:solidFill>
                  <a:srgbClr val="FF0000"/>
                </a:solidFill>
              </a:rPr>
              <a:t>Questions: </a:t>
            </a:r>
          </a:p>
          <a:p>
            <a:pPr marL="457200" indent="-457200">
              <a:buFont typeface="+mj-lt"/>
              <a:buAutoNum type="arabicPeriod"/>
            </a:pPr>
            <a:r>
              <a:rPr lang="en-US" sz="2400" dirty="0" smtClean="0"/>
              <a:t>How many times have you heard of </a:t>
            </a:r>
            <a:r>
              <a:rPr lang="en-US" sz="2400" b="1" dirty="0" smtClean="0">
                <a:solidFill>
                  <a:srgbClr val="FF0000"/>
                </a:solidFill>
              </a:rPr>
              <a:t>“the two evenings,” with the first one starting at noon as “the sun begins to go down in the sky”?</a:t>
            </a:r>
          </a:p>
          <a:p>
            <a:pPr marL="457200" indent="-457200">
              <a:buFont typeface="+mj-lt"/>
              <a:buAutoNum type="arabicPeriod"/>
            </a:pPr>
            <a:r>
              <a:rPr lang="en-US" sz="2400" b="1" dirty="0" smtClean="0">
                <a:solidFill>
                  <a:srgbClr val="663300"/>
                </a:solidFill>
              </a:rPr>
              <a:t>Did you ever question the origin of this concept?</a:t>
            </a:r>
            <a:endParaRPr lang="en-US" sz="2400" b="1" dirty="0">
              <a:solidFill>
                <a:srgbClr val="663300"/>
              </a:solidFill>
            </a:endParaRPr>
          </a:p>
        </p:txBody>
      </p:sp>
      <p:sp>
        <p:nvSpPr>
          <p:cNvPr id="15" name="Rectangle 14"/>
          <p:cNvSpPr/>
          <p:nvPr/>
        </p:nvSpPr>
        <p:spPr>
          <a:xfrm>
            <a:off x="304800" y="3505200"/>
            <a:ext cx="1066800" cy="914400"/>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mixture</a:t>
            </a:r>
            <a:endParaRPr lang="en-CA" dirty="0">
              <a:solidFill>
                <a:schemeClr val="tx1"/>
              </a:solidFill>
            </a:endParaRPr>
          </a:p>
        </p:txBody>
      </p:sp>
      <p:sp>
        <p:nvSpPr>
          <p:cNvPr id="16" name="Rectangle 15"/>
          <p:cNvSpPr/>
          <p:nvPr/>
        </p:nvSpPr>
        <p:spPr>
          <a:xfrm>
            <a:off x="1395046" y="3505200"/>
            <a:ext cx="6301154" cy="914400"/>
          </a:xfrm>
          <a:prstGeom prst="rect">
            <a:avLst/>
          </a:prstGeom>
          <a:solidFill>
            <a:schemeClr val="bg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   Light  Season</a:t>
            </a:r>
            <a:endParaRPr lang="en-CA" sz="4000" dirty="0">
              <a:solidFill>
                <a:schemeClr val="tx1"/>
              </a:solidFill>
            </a:endParaRPr>
          </a:p>
        </p:txBody>
      </p:sp>
      <p:sp>
        <p:nvSpPr>
          <p:cNvPr id="17" name="Rectangle 16"/>
          <p:cNvSpPr/>
          <p:nvPr/>
        </p:nvSpPr>
        <p:spPr>
          <a:xfrm>
            <a:off x="7696200" y="3505200"/>
            <a:ext cx="1143000" cy="914400"/>
          </a:xfrm>
          <a:prstGeom prst="rect">
            <a:avLst/>
          </a:prstGeom>
          <a:solidFill>
            <a:schemeClr val="bg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mixture</a:t>
            </a:r>
            <a:endParaRPr lang="en-CA" dirty="0">
              <a:solidFill>
                <a:schemeClr val="tx1"/>
              </a:solidFill>
            </a:endParaRPr>
          </a:p>
        </p:txBody>
      </p:sp>
      <p:cxnSp>
        <p:nvCxnSpPr>
          <p:cNvPr id="19" name="Straight Connector 18"/>
          <p:cNvCxnSpPr/>
          <p:nvPr/>
        </p:nvCxnSpPr>
        <p:spPr>
          <a:xfrm flipV="1">
            <a:off x="304800" y="3047999"/>
            <a:ext cx="0" cy="1371601"/>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371600" y="3047999"/>
            <a:ext cx="0" cy="1371601"/>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839200" y="3047999"/>
            <a:ext cx="0" cy="1371601"/>
          </a:xfrm>
          <a:prstGeom prst="line">
            <a:avLst/>
          </a:prstGeom>
          <a:ln w="76200">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Right Brace 33"/>
          <p:cNvSpPr/>
          <p:nvPr/>
        </p:nvSpPr>
        <p:spPr>
          <a:xfrm rot="16200000">
            <a:off x="5905501" y="1714500"/>
            <a:ext cx="457200" cy="3124199"/>
          </a:xfrm>
          <a:prstGeom prst="rightBrace">
            <a:avLst>
              <a:gd name="adj1" fmla="val 64504"/>
              <a:gd name="adj2" fmla="val 50369"/>
            </a:avLst>
          </a:prstGeom>
          <a:solidFill>
            <a:srgbClr val="3BE54B"/>
          </a:solidFill>
          <a:ln w="57150">
            <a:solidFill>
              <a:srgbClr val="00B05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5" name="Straight Arrow Connector 4"/>
          <p:cNvCxnSpPr/>
          <p:nvPr/>
        </p:nvCxnSpPr>
        <p:spPr>
          <a:xfrm>
            <a:off x="4572001" y="2438400"/>
            <a:ext cx="1066799" cy="1295399"/>
          </a:xfrm>
          <a:prstGeom prst="straightConnector1">
            <a:avLst/>
          </a:prstGeom>
          <a:ln w="76200">
            <a:solidFill>
              <a:schemeClr val="bg2">
                <a:lumMod val="2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5" name="Oval Callout 34"/>
          <p:cNvSpPr/>
          <p:nvPr/>
        </p:nvSpPr>
        <p:spPr>
          <a:xfrm>
            <a:off x="4876800" y="1143000"/>
            <a:ext cx="4114800" cy="1374648"/>
          </a:xfrm>
          <a:prstGeom prst="wedgeEllipseCallout">
            <a:avLst>
              <a:gd name="adj1" fmla="val -19137"/>
              <a:gd name="adj2" fmla="val 89790"/>
            </a:avLst>
          </a:prstGeom>
          <a:solidFill>
            <a:schemeClr val="bg2">
              <a:lumMod val="90000"/>
            </a:schemeClr>
          </a:solidFill>
          <a:ln w="5715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Rabbinical 1</a:t>
            </a:r>
            <a:r>
              <a:rPr lang="en-US" sz="3200" baseline="30000" dirty="0" smtClean="0">
                <a:solidFill>
                  <a:schemeClr val="tx1"/>
                </a:solidFill>
              </a:rPr>
              <a:t>st</a:t>
            </a:r>
            <a:r>
              <a:rPr lang="en-US" sz="3200" dirty="0" smtClean="0">
                <a:solidFill>
                  <a:schemeClr val="tx1"/>
                </a:solidFill>
              </a:rPr>
              <a:t> </a:t>
            </a:r>
            <a:r>
              <a:rPr lang="en-US" sz="3200" dirty="0" err="1" smtClean="0">
                <a:solidFill>
                  <a:schemeClr val="tx1"/>
                </a:solidFill>
              </a:rPr>
              <a:t>ereb</a:t>
            </a:r>
            <a:r>
              <a:rPr lang="en-US" sz="3200" dirty="0" smtClean="0">
                <a:solidFill>
                  <a:schemeClr val="tx1"/>
                </a:solidFill>
              </a:rPr>
              <a:t> (evening)</a:t>
            </a:r>
            <a:endParaRPr lang="en-CA" sz="3200" dirty="0">
              <a:solidFill>
                <a:schemeClr val="tx1"/>
              </a:solidFill>
            </a:endParaRPr>
          </a:p>
        </p:txBody>
      </p:sp>
      <p:sp>
        <p:nvSpPr>
          <p:cNvPr id="36" name="Rounded Rectangle 35"/>
          <p:cNvSpPr/>
          <p:nvPr/>
        </p:nvSpPr>
        <p:spPr>
          <a:xfrm>
            <a:off x="152399" y="1143000"/>
            <a:ext cx="4572001" cy="1447800"/>
          </a:xfrm>
          <a:prstGeom prst="roundRect">
            <a:avLst/>
          </a:prstGeom>
          <a:solidFill>
            <a:schemeClr val="bg2">
              <a:lumMod val="90000"/>
            </a:schemeClr>
          </a:solidFill>
          <a:ln w="76200">
            <a:solidFill>
              <a:schemeClr val="bg2">
                <a:lumMod val="2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ysClr val="windowText" lastClr="000000"/>
                  </a:solidFill>
                </a:ln>
                <a:solidFill>
                  <a:srgbClr val="FF0066"/>
                </a:solidFill>
              </a:rPr>
              <a:t>From whence cometh the </a:t>
            </a:r>
            <a:r>
              <a:rPr lang="en-US" sz="2800" b="1" u="sng" dirty="0" smtClean="0">
                <a:ln>
                  <a:solidFill>
                    <a:sysClr val="windowText" lastClr="000000"/>
                  </a:solidFill>
                </a:ln>
                <a:solidFill>
                  <a:schemeClr val="tx1"/>
                </a:solidFill>
              </a:rPr>
              <a:t>darkness</a:t>
            </a:r>
            <a:r>
              <a:rPr lang="en-US" sz="2800" dirty="0" smtClean="0">
                <a:ln>
                  <a:solidFill>
                    <a:sysClr val="windowText" lastClr="000000"/>
                  </a:solidFill>
                </a:ln>
                <a:solidFill>
                  <a:srgbClr val="FF0066"/>
                </a:solidFill>
              </a:rPr>
              <a:t> to mix with the direct sunlight of the day?</a:t>
            </a:r>
            <a:endParaRPr lang="en-CA" sz="2800" dirty="0">
              <a:ln>
                <a:solidFill>
                  <a:sysClr val="windowText" lastClr="000000"/>
                </a:solidFill>
              </a:ln>
              <a:solidFill>
                <a:srgbClr val="FF0066"/>
              </a:solidFill>
            </a:endParaRPr>
          </a:p>
        </p:txBody>
      </p:sp>
      <p:cxnSp>
        <p:nvCxnSpPr>
          <p:cNvPr id="33" name="Straight Connector 32"/>
          <p:cNvCxnSpPr/>
          <p:nvPr/>
        </p:nvCxnSpPr>
        <p:spPr>
          <a:xfrm flipV="1">
            <a:off x="4565943" y="3047999"/>
            <a:ext cx="0" cy="1371601"/>
          </a:xfrm>
          <a:prstGeom prst="line">
            <a:avLst/>
          </a:prstGeom>
          <a:ln w="76200">
            <a:solidFill>
              <a:schemeClr val="accent4">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696200" y="3047999"/>
            <a:ext cx="1" cy="1371601"/>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685197" y="6488667"/>
            <a:ext cx="344966" cy="276999"/>
          </a:xfrm>
          <a:prstGeom prst="rect">
            <a:avLst/>
          </a:prstGeom>
        </p:spPr>
        <p:txBody>
          <a:bodyPr wrap="none">
            <a:spAutoFit/>
          </a:bodyPr>
          <a:lstStyle/>
          <a:p>
            <a:fld id="{F716C96D-555A-4066-BF29-32A5BE0CACF3}" type="slidenum">
              <a:rPr lang="en-US" sz="1200"/>
              <a:pPr/>
              <a:t>22</a:t>
            </a:fld>
            <a:endParaRPr lang="en-US" dirty="0"/>
          </a:p>
        </p:txBody>
      </p:sp>
    </p:spTree>
    <p:extLst>
      <p:ext uri="{BB962C8B-B14F-4D97-AF65-F5344CB8AC3E}">
        <p14:creationId xmlns:p14="http://schemas.microsoft.com/office/powerpoint/2010/main" val="3552013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0"/>
                                        <p:tgtEl>
                                          <p:spTgt spid="3">
                                            <p:txEl>
                                              <p:pRg st="5" end="5"/>
                                            </p:txEl>
                                          </p:spTgt>
                                        </p:tgtEl>
                                      </p:cBhvr>
                                    </p:animEffect>
                                  </p:childTnLst>
                                </p:cTn>
                              </p:par>
                              <p:par>
                                <p:cTn id="8" presetID="42" presetClass="entr" presetSubtype="0"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5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30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35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400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1250"/>
                                        <p:tgtEl>
                                          <p:spTgt spid="35"/>
                                        </p:tgtEl>
                                      </p:cBhvr>
                                    </p:animEffect>
                                  </p:childTnLst>
                                </p:cTn>
                              </p:par>
                              <p:par>
                                <p:cTn id="53" presetID="22" presetClass="entr" presetSubtype="1" fill="hold" grpId="0" nodeType="withEffect">
                                  <p:stCondLst>
                                    <p:cond delay="750"/>
                                  </p:stCondLst>
                                  <p:childTnLst>
                                    <p:set>
                                      <p:cBhvr>
                                        <p:cTn id="54" dur="1" fill="hold">
                                          <p:stCondLst>
                                            <p:cond delay="0"/>
                                          </p:stCondLst>
                                        </p:cTn>
                                        <p:tgtEl>
                                          <p:spTgt spid="34"/>
                                        </p:tgtEl>
                                        <p:attrNameLst>
                                          <p:attrName>style.visibility</p:attrName>
                                        </p:attrNameLst>
                                      </p:cBhvr>
                                      <p:to>
                                        <p:strVal val="visible"/>
                                      </p:to>
                                    </p:set>
                                    <p:animEffect transition="in" filter="wipe(up)">
                                      <p:cBhvr>
                                        <p:cTn id="55" dur="1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circle(in)">
                                      <p:cBhvr>
                                        <p:cTn id="60" dur="2000"/>
                                        <p:tgtEl>
                                          <p:spTgt spid="36"/>
                                        </p:tgtEl>
                                      </p:cBhvr>
                                    </p:animEffect>
                                  </p:childTnLst>
                                </p:cTn>
                              </p:par>
                              <p:par>
                                <p:cTn id="61" presetID="22" presetClass="entr" presetSubtype="1" repeatCount="4000" fill="hold" nodeType="withEffect">
                                  <p:stCondLst>
                                    <p:cond delay="3000"/>
                                  </p:stCondLst>
                                  <p:childTnLst>
                                    <p:set>
                                      <p:cBhvr>
                                        <p:cTn id="62" dur="1" fill="hold">
                                          <p:stCondLst>
                                            <p:cond delay="0"/>
                                          </p:stCondLst>
                                        </p:cTn>
                                        <p:tgtEl>
                                          <p:spTgt spid="5"/>
                                        </p:tgtEl>
                                        <p:attrNameLst>
                                          <p:attrName>style.visibility</p:attrName>
                                        </p:attrNameLst>
                                      </p:cBhvr>
                                      <p:to>
                                        <p:strVal val="visible"/>
                                      </p:to>
                                    </p:set>
                                    <p:animEffect transition="in" filter="wipe(up)">
                                      <p:cBhvr>
                                        <p:cTn id="63" dur="5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wipe(up)">
                                      <p:cBhvr>
                                        <p:cTn id="68" dur="750"/>
                                        <p:tgtEl>
                                          <p:spTgt spid="3">
                                            <p:txEl>
                                              <p:pRg st="10" end="10"/>
                                            </p:txEl>
                                          </p:spTgt>
                                        </p:tgtEl>
                                      </p:cBhvr>
                                    </p:animEffect>
                                  </p:childTnLst>
                                </p:cTn>
                              </p:par>
                            </p:childTnLst>
                          </p:cTn>
                        </p:par>
                        <p:par>
                          <p:cTn id="69" fill="hold">
                            <p:stCondLst>
                              <p:cond delay="750"/>
                            </p:stCondLst>
                            <p:childTnLst>
                              <p:par>
                                <p:cTn id="70" presetID="22" presetClass="entr" presetSubtype="1" fill="hold" nodeType="afterEffect">
                                  <p:stCondLst>
                                    <p:cond delay="0"/>
                                  </p:stCondLst>
                                  <p:childTnLst>
                                    <p:set>
                                      <p:cBhvr>
                                        <p:cTn id="71" dur="1" fill="hold">
                                          <p:stCondLst>
                                            <p:cond delay="0"/>
                                          </p:stCondLst>
                                        </p:cTn>
                                        <p:tgtEl>
                                          <p:spTgt spid="3">
                                            <p:txEl>
                                              <p:pRg st="11" end="11"/>
                                            </p:txEl>
                                          </p:spTgt>
                                        </p:tgtEl>
                                        <p:attrNameLst>
                                          <p:attrName>style.visibility</p:attrName>
                                        </p:attrNameLst>
                                      </p:cBhvr>
                                      <p:to>
                                        <p:strVal val="visible"/>
                                      </p:to>
                                    </p:set>
                                    <p:animEffect transition="in" filter="wipe(up)">
                                      <p:cBhvr>
                                        <p:cTn id="72" dur="750"/>
                                        <p:tgtEl>
                                          <p:spTgt spid="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wipe(up)">
                                      <p:cBhvr>
                                        <p:cTn id="77" dur="75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34" grpId="0" animBg="1"/>
      <p:bldP spid="35" grpId="0" animBg="1"/>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15100"/>
            <a:ext cx="588336" cy="228600"/>
          </a:xfrm>
        </p:spPr>
        <p:txBody>
          <a:bodyPr/>
          <a:lstStyle/>
          <a:p>
            <a:fld id="{F716C96D-555A-4066-BF29-32A5BE0CACF3}" type="slidenum">
              <a:rPr lang="en-US" smtClean="0">
                <a:solidFill>
                  <a:schemeClr val="bg2"/>
                </a:solidFill>
              </a:rPr>
              <a:t>23</a:t>
            </a:fld>
            <a:endParaRPr lang="en-US" dirty="0">
              <a:solidFill>
                <a:schemeClr val="bg2"/>
              </a:solidFill>
            </a:endParaRPr>
          </a:p>
        </p:txBody>
      </p:sp>
      <p:sp>
        <p:nvSpPr>
          <p:cNvPr id="4" name="Title 3"/>
          <p:cNvSpPr txBox="1">
            <a:spLocks/>
          </p:cNvSpPr>
          <p:nvPr/>
        </p:nvSpPr>
        <p:spPr>
          <a:xfrm>
            <a:off x="50800" y="-76200"/>
            <a:ext cx="9052560" cy="693420"/>
          </a:xfrm>
          <a:prstGeom prst="rect">
            <a:avLst/>
          </a:prstGeom>
        </p:spPr>
        <p:txBody>
          <a:bodyPr vert="horz" lIns="45720" tIns="0" rIns="45720" bIns="0" anchor="b" anchorCtr="0">
            <a:normAutofit fontScale="925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Further Comment for </a:t>
            </a:r>
            <a:r>
              <a:rPr lang="en-US" i="1" cap="none" dirty="0" err="1" smtClean="0">
                <a:latin typeface="Arial Rounded MT Bold" pitchFamily="34" charset="0"/>
              </a:rPr>
              <a:t>Gesenius</a:t>
            </a:r>
            <a:r>
              <a:rPr lang="en-US" i="1" cap="none" dirty="0" smtClean="0">
                <a:latin typeface="Arial Rounded MT Bold" pitchFamily="34" charset="0"/>
              </a:rPr>
              <a:t> Lexicon: </a:t>
            </a:r>
            <a:endParaRPr lang="en-US" i="1" cap="none" dirty="0">
              <a:latin typeface="Arial Rounded MT Bold" pitchFamily="34" charset="0"/>
            </a:endParaRPr>
          </a:p>
        </p:txBody>
      </p:sp>
      <p:sp>
        <p:nvSpPr>
          <p:cNvPr id="6" name="Content Placeholder 2"/>
          <p:cNvSpPr txBox="1">
            <a:spLocks/>
          </p:cNvSpPr>
          <p:nvPr/>
        </p:nvSpPr>
        <p:spPr>
          <a:xfrm>
            <a:off x="304800" y="609600"/>
            <a:ext cx="8544560" cy="6019800"/>
          </a:xfrm>
          <a:prstGeom prst="rect">
            <a:avLst/>
          </a:prstGeom>
          <a:noFill/>
        </p:spPr>
        <p:txBody>
          <a:bodyPr>
            <a:normAutofit fontScale="925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b="1" dirty="0">
                <a:solidFill>
                  <a:srgbClr val="0070C0"/>
                </a:solidFill>
              </a:rPr>
              <a:t>2</a:t>
            </a:r>
            <a:r>
              <a:rPr lang="en-US" dirty="0">
                <a:solidFill>
                  <a:srgbClr val="0070C0"/>
                </a:solidFill>
              </a:rPr>
              <a:t>.  </a:t>
            </a:r>
            <a:r>
              <a:rPr lang="en-US" sz="3100" b="1" dirty="0">
                <a:solidFill>
                  <a:srgbClr val="0070C0"/>
                </a:solidFill>
              </a:rPr>
              <a:t>Foreigners, strangers, hence foreign kings who made alliance with the Israelites. </a:t>
            </a:r>
          </a:p>
          <a:p>
            <a:pPr marL="0" indent="0">
              <a:buNone/>
            </a:pPr>
            <a:endParaRPr lang="en-US" sz="1100" b="1" dirty="0" smtClean="0">
              <a:solidFill>
                <a:srgbClr val="FF0000"/>
              </a:solidFill>
            </a:endParaRPr>
          </a:p>
          <a:p>
            <a:pPr marL="0" indent="0">
              <a:buNone/>
            </a:pPr>
            <a:r>
              <a:rPr lang="en-US" sz="2800" b="1" dirty="0" smtClean="0">
                <a:solidFill>
                  <a:srgbClr val="FF0000"/>
                </a:solidFill>
                <a:effectLst>
                  <a:outerShdw blurRad="38100" dist="38100" dir="2700000" algn="tl">
                    <a:srgbClr val="000000">
                      <a:alpha val="43137"/>
                    </a:srgbClr>
                  </a:outerShdw>
                </a:effectLst>
              </a:rPr>
              <a:t>Note</a:t>
            </a:r>
            <a:r>
              <a:rPr lang="en-US" sz="2800" b="1" dirty="0">
                <a:solidFill>
                  <a:srgbClr val="FF0000"/>
                </a:solidFill>
              </a:rPr>
              <a:t>:  </a:t>
            </a:r>
            <a:r>
              <a:rPr lang="en-US" sz="2800" dirty="0"/>
              <a:t>On the #2 definition, we see once more the theme </a:t>
            </a:r>
            <a:r>
              <a:rPr lang="en-US" sz="2800" dirty="0" smtClean="0"/>
              <a:t>of a </a:t>
            </a:r>
            <a:r>
              <a:rPr lang="en-US" sz="2800" b="1" i="1" dirty="0" smtClean="0">
                <a:solidFill>
                  <a:srgbClr val="FF0066"/>
                </a:solidFill>
                <a:effectLst>
                  <a:outerShdw blurRad="38100" dist="38100" dir="2700000" algn="tl">
                    <a:srgbClr val="000000">
                      <a:alpha val="43137"/>
                    </a:srgbClr>
                  </a:outerShdw>
                </a:effectLst>
              </a:rPr>
              <a:t>mixture/mingling</a:t>
            </a:r>
            <a:r>
              <a:rPr lang="en-US" sz="2800" b="1" i="1" dirty="0" smtClean="0">
                <a:solidFill>
                  <a:srgbClr val="FF0066"/>
                </a:solidFill>
              </a:rPr>
              <a:t>.  </a:t>
            </a:r>
            <a:br>
              <a:rPr lang="en-US" sz="2800" b="1" i="1" dirty="0" smtClean="0">
                <a:solidFill>
                  <a:srgbClr val="FF0066"/>
                </a:solidFill>
              </a:rPr>
            </a:br>
            <a:r>
              <a:rPr lang="en-US" sz="2800" dirty="0" smtClean="0"/>
              <a:t>I </a:t>
            </a:r>
            <a:r>
              <a:rPr lang="en-US" sz="2800" dirty="0"/>
              <a:t>find the comment made about the </a:t>
            </a:r>
            <a:r>
              <a:rPr lang="en-US" sz="2800" b="1" dirty="0">
                <a:solidFill>
                  <a:srgbClr val="FF0000"/>
                </a:solidFill>
                <a:effectLst>
                  <a:outerShdw blurRad="38100" dist="38100" dir="2700000" algn="tl">
                    <a:srgbClr val="000000">
                      <a:alpha val="43137"/>
                    </a:srgbClr>
                  </a:outerShdw>
                </a:effectLst>
              </a:rPr>
              <a:t>Pharisees</a:t>
            </a:r>
            <a:r>
              <a:rPr lang="en-US" sz="2800" dirty="0">
                <a:solidFill>
                  <a:schemeClr val="bg1">
                    <a:lumMod val="95000"/>
                    <a:lumOff val="5000"/>
                  </a:schemeClr>
                </a:solidFill>
              </a:rPr>
              <a:t> </a:t>
            </a:r>
            <a:r>
              <a:rPr lang="en-US" sz="2800" dirty="0"/>
              <a:t>and</a:t>
            </a:r>
            <a:r>
              <a:rPr lang="en-US" sz="2800" dirty="0">
                <a:solidFill>
                  <a:schemeClr val="bg1">
                    <a:lumMod val="95000"/>
                    <a:lumOff val="5000"/>
                  </a:schemeClr>
                </a:solidFill>
              </a:rPr>
              <a:t> </a:t>
            </a:r>
            <a:r>
              <a:rPr lang="en-US" sz="2800" b="1" dirty="0" err="1">
                <a:solidFill>
                  <a:srgbClr val="FF0000"/>
                </a:solidFill>
                <a:effectLst>
                  <a:outerShdw blurRad="38100" dist="38100" dir="2700000" algn="tl">
                    <a:srgbClr val="000000">
                      <a:alpha val="43137"/>
                    </a:srgbClr>
                  </a:outerShdw>
                </a:effectLst>
              </a:rPr>
              <a:t>Rabbinists</a:t>
            </a:r>
            <a:r>
              <a:rPr lang="en-US" sz="2800" dirty="0">
                <a:solidFill>
                  <a:schemeClr val="bg1">
                    <a:lumMod val="95000"/>
                    <a:lumOff val="5000"/>
                  </a:schemeClr>
                </a:solidFill>
              </a:rPr>
              <a:t> </a:t>
            </a:r>
            <a:r>
              <a:rPr lang="en-US" sz="2800" dirty="0"/>
              <a:t>concept of the </a:t>
            </a:r>
            <a:r>
              <a:rPr lang="en-US" sz="2800" b="1" dirty="0">
                <a:solidFill>
                  <a:schemeClr val="accent6">
                    <a:lumMod val="75000"/>
                  </a:schemeClr>
                </a:solidFill>
                <a:effectLst>
                  <a:outerShdw blurRad="38100" dist="38100" dir="2700000" algn="tl">
                    <a:srgbClr val="000000">
                      <a:alpha val="43137"/>
                    </a:srgbClr>
                  </a:outerShdw>
                </a:effectLst>
              </a:rPr>
              <a:t>ereb</a:t>
            </a:r>
            <a:r>
              <a:rPr lang="en-US" sz="2800" dirty="0">
                <a:solidFill>
                  <a:srgbClr val="0070C0"/>
                </a:solidFill>
              </a:rPr>
              <a:t> </a:t>
            </a:r>
            <a:r>
              <a:rPr lang="en-US" sz="2800" dirty="0">
                <a:solidFill>
                  <a:schemeClr val="accent6">
                    <a:lumMod val="75000"/>
                  </a:schemeClr>
                </a:solidFill>
                <a:effectLst>
                  <a:outerShdw blurRad="38100" dist="38100" dir="2700000" algn="tl">
                    <a:srgbClr val="000000">
                      <a:alpha val="43137"/>
                    </a:srgbClr>
                  </a:outerShdw>
                </a:effectLst>
              </a:rPr>
              <a:t>evening</a:t>
            </a:r>
            <a:r>
              <a:rPr lang="en-US" sz="2800" dirty="0">
                <a:solidFill>
                  <a:srgbClr val="0070C0"/>
                </a:solidFill>
              </a:rPr>
              <a:t> </a:t>
            </a:r>
            <a:r>
              <a:rPr lang="en-US" sz="2800" dirty="0"/>
              <a:t>beginning at noon, extremely interesting to say the least. </a:t>
            </a:r>
            <a:endParaRPr lang="en-US" sz="2800" dirty="0" smtClean="0"/>
          </a:p>
          <a:p>
            <a:pPr marL="0" indent="0">
              <a:buNone/>
            </a:pPr>
            <a:r>
              <a:rPr lang="en-US" sz="2800" u="sng" dirty="0" smtClean="0">
                <a:effectLst>
                  <a:outerShdw blurRad="38100" dist="38100" dir="2700000" algn="tl">
                    <a:srgbClr val="000000">
                      <a:alpha val="43137"/>
                    </a:srgbClr>
                  </a:outerShdw>
                </a:effectLst>
              </a:rPr>
              <a:t>I </a:t>
            </a:r>
            <a:r>
              <a:rPr lang="en-US" sz="2800" u="sng" dirty="0">
                <a:effectLst>
                  <a:outerShdw blurRad="38100" dist="38100" dir="2700000" algn="tl">
                    <a:srgbClr val="000000">
                      <a:alpha val="43137"/>
                    </a:srgbClr>
                  </a:outerShdw>
                </a:effectLst>
              </a:rPr>
              <a:t>will comment by asking a question</a:t>
            </a:r>
            <a:r>
              <a:rPr lang="en-US" sz="2800" dirty="0">
                <a:effectLst>
                  <a:outerShdw blurRad="38100" dist="38100" dir="2700000" algn="tl">
                    <a:srgbClr val="000000">
                      <a:alpha val="43137"/>
                    </a:srgbClr>
                  </a:outerShdw>
                </a:effectLst>
              </a:rPr>
              <a:t>.</a:t>
            </a:r>
          </a:p>
          <a:p>
            <a:pPr marL="0" indent="0">
              <a:buNone/>
            </a:pPr>
            <a:r>
              <a:rPr lang="en-US" sz="2800" b="1" dirty="0">
                <a:solidFill>
                  <a:srgbClr val="66FFFF"/>
                </a:solidFill>
                <a:effectLst>
                  <a:outerShdw blurRad="38100" dist="38100" dir="2700000" algn="tl">
                    <a:srgbClr val="000000">
                      <a:alpha val="43137"/>
                    </a:srgbClr>
                  </a:outerShdw>
                </a:effectLst>
              </a:rPr>
              <a:t>Yahuah</a:t>
            </a:r>
            <a:r>
              <a:rPr lang="en-US" sz="2800" dirty="0">
                <a:solidFill>
                  <a:schemeClr val="bg1">
                    <a:lumMod val="95000"/>
                    <a:lumOff val="5000"/>
                  </a:schemeClr>
                </a:solidFill>
              </a:rPr>
              <a:t> </a:t>
            </a:r>
            <a:r>
              <a:rPr lang="en-US" sz="2800" b="1" dirty="0"/>
              <a:t>named the time of </a:t>
            </a:r>
            <a:r>
              <a:rPr lang="en-US" sz="2800" b="1" u="sng" dirty="0">
                <a:solidFill>
                  <a:srgbClr val="0070C0"/>
                </a:solidFill>
              </a:rPr>
              <a:t>direct sunlight</a:t>
            </a:r>
            <a:r>
              <a:rPr lang="en-US" sz="2800" b="1" dirty="0">
                <a:solidFill>
                  <a:srgbClr val="0070C0"/>
                </a:solidFill>
              </a:rPr>
              <a:t> </a:t>
            </a:r>
            <a:r>
              <a:rPr lang="en-US" sz="2800" b="1" dirty="0" err="1" smtClean="0">
                <a:solidFill>
                  <a:srgbClr val="FFFF00"/>
                </a:solidFill>
              </a:rPr>
              <a:t>owr</a:t>
            </a:r>
            <a:r>
              <a:rPr lang="en-US" sz="2800" dirty="0" smtClean="0">
                <a:solidFill>
                  <a:srgbClr val="FFFF00"/>
                </a:solidFill>
              </a:rPr>
              <a:t> (</a:t>
            </a:r>
            <a:r>
              <a:rPr lang="en-US" sz="2800" b="1" dirty="0" smtClean="0">
                <a:solidFill>
                  <a:srgbClr val="FFFF00"/>
                </a:solidFill>
              </a:rPr>
              <a:t>light</a:t>
            </a:r>
            <a:r>
              <a:rPr lang="en-US" sz="2800" dirty="0">
                <a:solidFill>
                  <a:srgbClr val="FFFF00"/>
                </a:solidFill>
              </a:rPr>
              <a:t>/</a:t>
            </a:r>
            <a:r>
              <a:rPr lang="en-US" sz="2800" dirty="0" smtClean="0">
                <a:solidFill>
                  <a:srgbClr val="FFFF00"/>
                </a:solidFill>
              </a:rPr>
              <a:t>day</a:t>
            </a:r>
            <a:r>
              <a:rPr lang="en-US" sz="2800" dirty="0">
                <a:solidFill>
                  <a:srgbClr val="FFFF00"/>
                </a:solidFill>
              </a:rPr>
              <a:t>).</a:t>
            </a:r>
            <a:r>
              <a:rPr lang="en-US" sz="2800" dirty="0">
                <a:solidFill>
                  <a:schemeClr val="bg1"/>
                </a:solidFill>
              </a:rPr>
              <a:t>  </a:t>
            </a: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rPr>
              <a:t>Are</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the Rabbi’s and Pharisees </a:t>
            </a:r>
            <a:r>
              <a:rPr lang="en-US" sz="2800" u="sng" dirty="0">
                <a:ln w="18415" cmpd="sng">
                  <a:solidFill>
                    <a:srgbClr val="FFFFFF"/>
                  </a:solidFill>
                  <a:prstDash val="solid"/>
                </a:ln>
                <a:solidFill>
                  <a:srgbClr val="FFFFFF"/>
                </a:solidFill>
                <a:effectLst>
                  <a:outerShdw blurRad="63500" dir="3600000" algn="tl" rotWithShape="0">
                    <a:srgbClr val="000000">
                      <a:alpha val="70000"/>
                    </a:srgbClr>
                  </a:outerShdw>
                </a:effectLst>
              </a:rPr>
              <a:t>placing themselves</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on </a:t>
            </a:r>
            <a:r>
              <a:rPr lang="en-US" sz="2800" b="1" dirty="0">
                <a:solidFill>
                  <a:srgbClr val="66FFFF"/>
                </a:solidFill>
                <a:effectLst>
                  <a:outerShdw blurRad="38100" dist="38100" dir="2700000" algn="tl">
                    <a:srgbClr val="000000">
                      <a:alpha val="43137"/>
                    </a:srgbClr>
                  </a:outerShdw>
                </a:effectLst>
              </a:rPr>
              <a:t>Yahuah’s Throne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when they overrule </a:t>
            </a:r>
            <a:r>
              <a:rPr lang="en-US" sz="2800" b="1" dirty="0">
                <a:solidFill>
                  <a:srgbClr val="66FFFF"/>
                </a:solidFill>
                <a:effectLst>
                  <a:outerShdw blurRad="38100" dist="38100" dir="2700000" algn="tl">
                    <a:srgbClr val="000000">
                      <a:alpha val="43137"/>
                    </a:srgbClr>
                  </a:outerShdw>
                </a:effectLst>
              </a:rPr>
              <a:t>Yahuah’s</a:t>
            </a:r>
            <a:r>
              <a:rPr lang="en-US" sz="2800" dirty="0">
                <a:solidFill>
                  <a:schemeClr val="accent4">
                    <a:lumMod val="75000"/>
                  </a:schemeClr>
                </a:solidFill>
              </a:rPr>
              <a:t> </a:t>
            </a:r>
            <a:r>
              <a:rPr lang="en-US" sz="2800" dirty="0">
                <a:solidFill>
                  <a:srgbClr val="66FFFF"/>
                </a:solidFill>
                <a:effectLst>
                  <a:outerShdw blurRad="38100" dist="38100" dir="2700000" algn="tl">
                    <a:srgbClr val="000000">
                      <a:alpha val="43137"/>
                    </a:srgbClr>
                  </a:outerShdw>
                </a:effectLst>
              </a:rPr>
              <a:t>declaration</a:t>
            </a:r>
            <a:r>
              <a:rPr lang="en-US" sz="2800" dirty="0">
                <a:solidFill>
                  <a:schemeClr val="bg1">
                    <a:lumMod val="95000"/>
                    <a:lumOff val="5000"/>
                  </a:schemeClr>
                </a:solidFill>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by naming this specific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time of </a:t>
            </a:r>
            <a:b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b="1" dirty="0" smtClean="0">
                <a:solidFill>
                  <a:schemeClr val="bg1"/>
                </a:solidFill>
                <a:effectLst>
                  <a:outerShdw blurRad="38100" dist="38100" dir="2700000" algn="tl">
                    <a:srgbClr val="000000">
                      <a:alpha val="43137"/>
                    </a:srgbClr>
                  </a:outerShdw>
                </a:effectLst>
              </a:rPr>
              <a:t>owr</a:t>
            </a:r>
            <a:r>
              <a:rPr lang="en-US" sz="2800" b="1" baseline="30000" dirty="0" smtClean="0">
                <a:solidFill>
                  <a:schemeClr val="bg1">
                    <a:lumMod val="85000"/>
                  </a:schemeClr>
                </a:solidFill>
                <a:effectLst>
                  <a:outerShdw blurRad="38100" dist="38100" dir="2700000" algn="tl">
                    <a:srgbClr val="000000">
                      <a:alpha val="43137"/>
                    </a:srgbClr>
                  </a:outerShdw>
                </a:effectLst>
              </a:rPr>
              <a:t>H216</a:t>
            </a:r>
            <a:r>
              <a:rPr lang="en-US" sz="2800" b="1" dirty="0" smtClean="0">
                <a:solidFill>
                  <a:schemeClr val="bg1"/>
                </a:solidFill>
              </a:rPr>
              <a:t> </a:t>
            </a:r>
            <a:r>
              <a:rPr lang="en-US" sz="2800" b="1" dirty="0">
                <a:solidFill>
                  <a:schemeClr val="bg1"/>
                </a:solidFill>
              </a:rPr>
              <a:t>- (</a:t>
            </a:r>
            <a:r>
              <a:rPr lang="en-US" sz="2800" b="1" dirty="0">
                <a:solidFill>
                  <a:schemeClr val="bg1"/>
                </a:solidFill>
                <a:effectLst>
                  <a:outerShdw blurRad="38100" dist="38100" dir="2700000" algn="tl">
                    <a:srgbClr val="000000">
                      <a:alpha val="43137"/>
                    </a:srgbClr>
                  </a:outerShdw>
                </a:effectLst>
              </a:rPr>
              <a:t>light</a:t>
            </a:r>
            <a:r>
              <a:rPr lang="en-US" sz="2800" b="1" dirty="0" smtClean="0">
                <a:solidFill>
                  <a:schemeClr val="bg1"/>
                </a:solidFill>
              </a:rPr>
              <a:t>)] </a:t>
            </a:r>
            <a:r>
              <a:rPr lang="en-US" sz="2800" dirty="0" smtClean="0">
                <a:solidFill>
                  <a:srgbClr val="FF0000"/>
                </a:solidFill>
                <a:effectLst>
                  <a:outerShdw blurRad="38100" dist="38100" dir="2700000" algn="tl">
                    <a:srgbClr val="000000">
                      <a:alpha val="43137"/>
                    </a:srgbClr>
                  </a:outerShdw>
                </a:effectLst>
              </a:rPr>
              <a:t>as</a:t>
            </a:r>
            <a:r>
              <a:rPr lang="en-US" sz="2800" dirty="0" smtClean="0">
                <a:solidFill>
                  <a:srgbClr val="FF0000"/>
                </a:solidFill>
              </a:rPr>
              <a:t> </a:t>
            </a:r>
            <a:r>
              <a:rPr lang="en-US" sz="2800" dirty="0">
                <a:solidFill>
                  <a:srgbClr val="FF0000"/>
                </a:solidFill>
              </a:rPr>
              <a:t>“</a:t>
            </a:r>
            <a:r>
              <a:rPr lang="en-US" sz="2800" b="1" u="sng" dirty="0">
                <a:solidFill>
                  <a:srgbClr val="FF0000"/>
                </a:solidFill>
                <a:effectLst>
                  <a:outerShdw blurRad="38100" dist="38100" dir="2700000" algn="tl">
                    <a:srgbClr val="000000">
                      <a:alpha val="43137"/>
                    </a:srgbClr>
                  </a:outerShdw>
                </a:effectLst>
              </a:rPr>
              <a:t>evening</a:t>
            </a:r>
            <a:r>
              <a:rPr lang="en-US" sz="2800" dirty="0" smtClean="0">
                <a:solidFill>
                  <a:srgbClr val="FF0000"/>
                </a:solidFill>
              </a:rPr>
              <a:t>”</a:t>
            </a:r>
            <a:r>
              <a:rPr lang="en-US" sz="2800" b="1" dirty="0" smtClean="0">
                <a:solidFill>
                  <a:srgbClr val="FF0000"/>
                </a:solidFill>
              </a:rPr>
              <a:t>??</a:t>
            </a:r>
            <a:br>
              <a:rPr lang="en-US" sz="2800" b="1" dirty="0" smtClean="0">
                <a:solidFill>
                  <a:srgbClr val="FF0000"/>
                </a:solidFill>
              </a:rPr>
            </a:br>
            <a:endParaRPr lang="en-US" sz="1300" b="1" dirty="0">
              <a:solidFill>
                <a:srgbClr val="FF0000"/>
              </a:solidFill>
            </a:endParaRPr>
          </a:p>
          <a:p>
            <a:pPr marL="0" indent="0">
              <a:buNone/>
            </a:pPr>
            <a:r>
              <a:rPr lang="en-US" sz="2800" b="1" dirty="0">
                <a:ln w="3175" cmpd="sng">
                  <a:noFill/>
                  <a:prstDash val="solid"/>
                </a:ln>
                <a:effectLst>
                  <a:outerShdw blurRad="63500" dir="3600000" algn="tl" rotWithShape="0">
                    <a:srgbClr val="000000">
                      <a:alpha val="70000"/>
                    </a:srgbClr>
                  </a:outerShdw>
                </a:effectLst>
              </a:rPr>
              <a:t>By the </a:t>
            </a:r>
            <a:r>
              <a:rPr lang="en-US" sz="2800" b="1" u="sng" dirty="0">
                <a:ln w="3175" cmpd="sng">
                  <a:noFill/>
                  <a:prstDash val="solid"/>
                </a:ln>
                <a:effectLst>
                  <a:outerShdw blurRad="63500" dir="3600000" algn="tl" rotWithShape="0">
                    <a:srgbClr val="000000">
                      <a:alpha val="70000"/>
                    </a:srgbClr>
                  </a:outerShdw>
                </a:effectLst>
              </a:rPr>
              <a:t>first usage</a:t>
            </a:r>
            <a:r>
              <a:rPr lang="en-US" sz="2800" b="1" dirty="0">
                <a:ln w="3175" cmpd="sng">
                  <a:noFill/>
                  <a:prstDash val="solid"/>
                </a:ln>
                <a:effectLst>
                  <a:outerShdw blurRad="63500" dir="3600000" algn="tl" rotWithShape="0">
                    <a:srgbClr val="000000">
                      <a:alpha val="70000"/>
                    </a:srgbClr>
                  </a:outerShdw>
                </a:effectLst>
              </a:rPr>
              <a:t> in the Scriptures, </a:t>
            </a:r>
            <a:r>
              <a:rPr lang="en-US" sz="2800" b="1" dirty="0" smtClean="0">
                <a:ln w="3175" cmpd="sng">
                  <a:noFill/>
                  <a:prstDash val="solid"/>
                </a:ln>
                <a:effectLst>
                  <a:outerShdw blurRad="63500" dir="3600000" algn="tl" rotWithShape="0">
                    <a:srgbClr val="000000">
                      <a:alpha val="70000"/>
                    </a:srgbClr>
                  </a:outerShdw>
                </a:effectLst>
              </a:rPr>
              <a:t/>
            </a:r>
            <a:br>
              <a:rPr lang="en-US" sz="2800" b="1" dirty="0" smtClean="0">
                <a:ln w="3175" cmpd="sng">
                  <a:noFill/>
                  <a:prstDash val="solid"/>
                </a:ln>
                <a:effectLst>
                  <a:outerShdw blurRad="63500" dir="3600000" algn="tl" rotWithShape="0">
                    <a:srgbClr val="000000">
                      <a:alpha val="70000"/>
                    </a:srgbClr>
                  </a:outerShdw>
                </a:effectLst>
              </a:rPr>
            </a:br>
            <a:r>
              <a:rPr lang="en-US" sz="2800" b="1" dirty="0" smtClean="0">
                <a:ln w="3175" cmpd="sng">
                  <a:noFill/>
                  <a:prstDash val="solid"/>
                </a:ln>
                <a:effectLst>
                  <a:outerShdw blurRad="63500" dir="3600000" algn="tl" rotWithShape="0">
                    <a:srgbClr val="000000">
                      <a:alpha val="70000"/>
                    </a:srgbClr>
                  </a:outerShdw>
                </a:effectLst>
              </a:rPr>
              <a:t>the </a:t>
            </a:r>
            <a:r>
              <a:rPr lang="en-US" sz="2800" b="1" dirty="0">
                <a:ln w="3175" cmpd="sng">
                  <a:noFill/>
                  <a:prstDash val="solid"/>
                </a:ln>
                <a:effectLst>
                  <a:outerShdw blurRad="63500" dir="3600000" algn="tl" rotWithShape="0">
                    <a:srgbClr val="000000">
                      <a:alpha val="70000"/>
                    </a:srgbClr>
                  </a:outerShdw>
                </a:effectLst>
              </a:rPr>
              <a:t>“</a:t>
            </a:r>
            <a:r>
              <a:rPr lang="en-US" sz="2800" b="1" u="sng" dirty="0">
                <a:ln w="3175" cmpd="sng">
                  <a:noFill/>
                  <a:prstDash val="solid"/>
                </a:ln>
                <a:effectLst>
                  <a:outerShdw blurRad="63500" dir="3600000" algn="tl" rotWithShape="0">
                    <a:srgbClr val="000000">
                      <a:alpha val="70000"/>
                    </a:srgbClr>
                  </a:outerShdw>
                </a:effectLst>
              </a:rPr>
              <a:t>afternoon evening</a:t>
            </a:r>
            <a:r>
              <a:rPr lang="en-US" sz="2800" b="1" dirty="0">
                <a:ln w="3175" cmpd="sng">
                  <a:noFill/>
                  <a:prstDash val="solid"/>
                </a:ln>
                <a:effectLst>
                  <a:outerShdw blurRad="63500" dir="3600000" algn="tl" rotWithShape="0">
                    <a:srgbClr val="000000">
                      <a:alpha val="70000"/>
                    </a:srgbClr>
                  </a:outerShdw>
                </a:effectLst>
              </a:rPr>
              <a:t>” </a:t>
            </a:r>
            <a:r>
              <a:rPr lang="en-US" sz="2800" b="1" dirty="0" smtClean="0">
                <a:ln w="3175" cmpd="sng">
                  <a:noFill/>
                  <a:prstDash val="solid"/>
                </a:ln>
                <a:effectLst>
                  <a:outerShdw blurRad="63500" dir="3600000" algn="tl" rotWithShape="0">
                    <a:srgbClr val="000000">
                      <a:alpha val="70000"/>
                    </a:srgbClr>
                  </a:outerShdw>
                </a:effectLst>
              </a:rPr>
              <a:t/>
            </a:r>
            <a:br>
              <a:rPr lang="en-US" sz="2800" b="1" dirty="0" smtClean="0">
                <a:ln w="3175" cmpd="sng">
                  <a:noFill/>
                  <a:prstDash val="solid"/>
                </a:ln>
                <a:effectLst>
                  <a:outerShdw blurRad="63500" dir="3600000" algn="tl" rotWithShape="0">
                    <a:srgbClr val="000000">
                      <a:alpha val="70000"/>
                    </a:srgbClr>
                  </a:outerShdw>
                </a:effectLst>
              </a:rPr>
            </a:br>
            <a:r>
              <a:rPr lang="en-US" sz="2800" b="1" i="1" u="sng" dirty="0" smtClean="0">
                <a:ln w="3175" cmpd="sng">
                  <a:noFill/>
                  <a:prstDash val="solid"/>
                </a:ln>
                <a:effectLst>
                  <a:outerShdw blurRad="63500" dir="3600000" algn="tl" rotWithShape="0">
                    <a:srgbClr val="000000">
                      <a:alpha val="70000"/>
                    </a:srgbClr>
                  </a:outerShdw>
                </a:effectLst>
              </a:rPr>
              <a:t>does</a:t>
            </a:r>
            <a:r>
              <a:rPr lang="en-US" sz="2800" b="1" dirty="0" smtClean="0">
                <a:ln w="3175" cmpd="sng">
                  <a:noFill/>
                  <a:prstDash val="solid"/>
                </a:ln>
                <a:effectLst>
                  <a:outerShdw blurRad="63500" dir="3600000" algn="tl" rotWithShape="0">
                    <a:srgbClr val="000000">
                      <a:alpha val="70000"/>
                    </a:srgbClr>
                  </a:outerShdw>
                </a:effectLst>
              </a:rPr>
              <a:t> </a:t>
            </a:r>
            <a:r>
              <a:rPr lang="en-US" sz="2800" b="1" i="1" u="sng" dirty="0">
                <a:ln w="3175" cmpd="sng">
                  <a:noFill/>
                  <a:prstDash val="solid"/>
                </a:ln>
                <a:effectLst>
                  <a:outerShdw blurRad="63500" dir="3600000" algn="tl" rotWithShape="0">
                    <a:srgbClr val="000000">
                      <a:alpha val="70000"/>
                    </a:srgbClr>
                  </a:outerShdw>
                </a:effectLst>
              </a:rPr>
              <a:t>not align</a:t>
            </a:r>
            <a:r>
              <a:rPr lang="en-US" sz="2800" b="1" i="1" dirty="0">
                <a:ln w="3175" cmpd="sng">
                  <a:noFill/>
                  <a:prstDash val="solid"/>
                </a:ln>
                <a:effectLst>
                  <a:outerShdw blurRad="63500" dir="3600000" algn="tl" rotWithShape="0">
                    <a:srgbClr val="000000">
                      <a:alpha val="70000"/>
                    </a:srgbClr>
                  </a:outerShdw>
                </a:effectLst>
              </a:rPr>
              <a:t> </a:t>
            </a:r>
            <a:r>
              <a:rPr lang="en-US" sz="2800" b="1" dirty="0" smtClean="0">
                <a:ln w="3175" cmpd="sng">
                  <a:noFill/>
                  <a:prstDash val="solid"/>
                </a:ln>
                <a:effectLst>
                  <a:outerShdw blurRad="63500" dir="3600000" algn="tl" rotWithShape="0">
                    <a:srgbClr val="000000">
                      <a:alpha val="70000"/>
                    </a:srgbClr>
                  </a:outerShdw>
                </a:effectLst>
              </a:rPr>
              <a:t>to any Divine </a:t>
            </a:r>
            <a:r>
              <a:rPr lang="en-US" sz="2800" b="1" dirty="0">
                <a:ln w="3175" cmpd="sng">
                  <a:noFill/>
                  <a:prstDash val="solid"/>
                </a:ln>
                <a:effectLst>
                  <a:outerShdw blurRad="63500" dir="3600000" algn="tl" rotWithShape="0">
                    <a:srgbClr val="000000">
                      <a:alpha val="70000"/>
                    </a:srgbClr>
                  </a:outerShdw>
                </a:effectLst>
              </a:rPr>
              <a:t>example!</a:t>
            </a:r>
          </a:p>
        </p:txBody>
      </p:sp>
    </p:spTree>
    <p:extLst>
      <p:ext uri="{BB962C8B-B14F-4D97-AF65-F5344CB8AC3E}">
        <p14:creationId xmlns:p14="http://schemas.microsoft.com/office/powerpoint/2010/main" val="41510100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9464" y="6553200"/>
            <a:ext cx="588336" cy="228600"/>
          </a:xfrm>
        </p:spPr>
        <p:txBody>
          <a:bodyPr/>
          <a:lstStyle/>
          <a:p>
            <a:fld id="{F716C96D-555A-4066-BF29-32A5BE0CACF3}" type="slidenum">
              <a:rPr lang="en-US" smtClean="0">
                <a:solidFill>
                  <a:schemeClr val="bg2"/>
                </a:solidFill>
              </a:rPr>
              <a:t>24</a:t>
            </a:fld>
            <a:endParaRPr lang="en-US" dirty="0">
              <a:solidFill>
                <a:schemeClr val="bg2"/>
              </a:solidFill>
            </a:endParaRPr>
          </a:p>
        </p:txBody>
      </p:sp>
      <p:sp>
        <p:nvSpPr>
          <p:cNvPr id="3" name="Content Placeholder 2"/>
          <p:cNvSpPr txBox="1">
            <a:spLocks/>
          </p:cNvSpPr>
          <p:nvPr/>
        </p:nvSpPr>
        <p:spPr>
          <a:xfrm>
            <a:off x="990601" y="1407160"/>
            <a:ext cx="7293734" cy="4572000"/>
          </a:xfrm>
          <a:prstGeom prst="rect">
            <a:avLst/>
          </a:prstGeom>
          <a:noFill/>
        </p:spPr>
        <p:txBody>
          <a:bodyP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400" dirty="0">
                <a:solidFill>
                  <a:srgbClr val="0070C0"/>
                </a:solidFill>
              </a:rPr>
              <a:t>Evening  </a:t>
            </a:r>
            <a:r>
              <a:rPr lang="en-US" sz="2400" b="1" u="sng" dirty="0">
                <a:solidFill>
                  <a:srgbClr val="0070C0"/>
                </a:solidFill>
                <a:effectLst>
                  <a:outerShdw blurRad="38100" dist="38100" dir="2700000" algn="tl">
                    <a:srgbClr val="000000">
                      <a:alpha val="43137"/>
                    </a:srgbClr>
                  </a:outerShdw>
                </a:effectLst>
              </a:rPr>
              <a:t>to mix</a:t>
            </a:r>
            <a:r>
              <a:rPr lang="en-US" sz="2400" b="1" dirty="0">
                <a:solidFill>
                  <a:srgbClr val="0070C0"/>
                </a:solidFill>
                <a:effectLst>
                  <a:outerShdw blurRad="38100" dist="38100" dir="2700000" algn="tl">
                    <a:srgbClr val="000000">
                      <a:alpha val="43137"/>
                    </a:srgbClr>
                  </a:outerShdw>
                </a:effectLst>
              </a:rPr>
              <a:t>, </a:t>
            </a:r>
            <a:r>
              <a:rPr lang="en-US" sz="2400" b="1" u="sng" dirty="0">
                <a:solidFill>
                  <a:srgbClr val="0070C0"/>
                </a:solidFill>
                <a:effectLst>
                  <a:outerShdw blurRad="38100" dist="38100" dir="2700000" algn="tl">
                    <a:srgbClr val="000000">
                      <a:alpha val="43137"/>
                    </a:srgbClr>
                  </a:outerShdw>
                </a:effectLst>
              </a:rPr>
              <a:t>mingle</a:t>
            </a:r>
            <a:r>
              <a:rPr lang="en-US" sz="2400" b="1" dirty="0">
                <a:solidFill>
                  <a:srgbClr val="0070C0"/>
                </a:solidFill>
                <a:effectLst>
                  <a:outerShdw blurRad="38100" dist="38100" dir="2700000" algn="tl">
                    <a:srgbClr val="000000">
                      <a:alpha val="43137"/>
                    </a:srgbClr>
                  </a:outerShdw>
                </a:effectLst>
              </a:rPr>
              <a:t>, </a:t>
            </a:r>
            <a:r>
              <a:rPr lang="en-US" sz="2400" dirty="0">
                <a:solidFill>
                  <a:srgbClr val="0070C0"/>
                </a:solidFill>
              </a:rPr>
              <a:t>the evening, </a:t>
            </a:r>
            <a:r>
              <a:rPr lang="en-US" sz="2400" b="1" u="sng" dirty="0">
                <a:solidFill>
                  <a:srgbClr val="0070C0"/>
                </a:solidFill>
                <a:effectLst>
                  <a:outerShdw blurRad="38100" dist="38100" dir="2700000" algn="tl">
                    <a:srgbClr val="000000">
                      <a:alpha val="43137"/>
                    </a:srgbClr>
                  </a:outerShdw>
                </a:effectLst>
              </a:rPr>
              <a:t>when </a:t>
            </a:r>
            <a:r>
              <a:rPr lang="en-US" sz="2400" b="1" u="sng" dirty="0" smtClean="0">
                <a:solidFill>
                  <a:srgbClr val="0070C0"/>
                </a:solidFill>
                <a:effectLst>
                  <a:outerShdw blurRad="38100" dist="38100" dir="2700000" algn="tl">
                    <a:srgbClr val="000000">
                      <a:alpha val="43137"/>
                    </a:srgbClr>
                  </a:outerShdw>
                </a:effectLst>
              </a:rPr>
              <a:t>darkness </a:t>
            </a:r>
            <a:r>
              <a:rPr lang="en-US" sz="2400" b="1" u="sng" dirty="0">
                <a:solidFill>
                  <a:srgbClr val="0070C0"/>
                </a:solidFill>
                <a:effectLst>
                  <a:outerShdw blurRad="38100" dist="38100" dir="2700000" algn="tl">
                    <a:srgbClr val="000000">
                      <a:alpha val="43137"/>
                    </a:srgbClr>
                  </a:outerShdw>
                </a:effectLst>
              </a:rPr>
              <a:t>mixes with light</a:t>
            </a:r>
            <a:r>
              <a:rPr lang="en-US" sz="2400" dirty="0">
                <a:solidFill>
                  <a:srgbClr val="0070C0"/>
                </a:solidFill>
              </a:rPr>
              <a:t>; to be darkened, obscured, to intermeddle with, surety, to </a:t>
            </a:r>
            <a:r>
              <a:rPr lang="en-US" sz="2400" dirty="0" smtClean="0">
                <a:solidFill>
                  <a:srgbClr val="0070C0"/>
                </a:solidFill>
              </a:rPr>
              <a:t>engage </a:t>
            </a:r>
            <a:r>
              <a:rPr lang="en-US" sz="2400" dirty="0">
                <a:solidFill>
                  <a:srgbClr val="0070C0"/>
                </a:solidFill>
              </a:rPr>
              <a:t>for another, to mortgage – </a:t>
            </a:r>
            <a:r>
              <a:rPr lang="en-US" sz="2400" dirty="0" err="1">
                <a:solidFill>
                  <a:srgbClr val="0070C0"/>
                </a:solidFill>
              </a:rPr>
              <a:t>Neh</a:t>
            </a:r>
            <a:r>
              <a:rPr lang="en-US" sz="2400" dirty="0">
                <a:solidFill>
                  <a:srgbClr val="0070C0"/>
                </a:solidFill>
              </a:rPr>
              <a:t> 5:3, the </a:t>
            </a:r>
            <a:r>
              <a:rPr lang="en-US" sz="2400" b="1" u="sng" dirty="0">
                <a:solidFill>
                  <a:srgbClr val="0070C0"/>
                </a:solidFill>
                <a:effectLst>
                  <a:outerShdw blurRad="38100" dist="38100" dir="2700000" algn="tl">
                    <a:srgbClr val="000000">
                      <a:alpha val="43137"/>
                    </a:srgbClr>
                  </a:outerShdw>
                </a:effectLst>
              </a:rPr>
              <a:t>woof</a:t>
            </a:r>
            <a:r>
              <a:rPr lang="en-US" sz="2400" dirty="0">
                <a:solidFill>
                  <a:srgbClr val="0070C0"/>
                </a:solidFill>
              </a:rPr>
              <a:t>, </a:t>
            </a:r>
            <a:r>
              <a:rPr lang="en-US" sz="2400" b="1" u="sng" dirty="0">
                <a:solidFill>
                  <a:srgbClr val="0070C0"/>
                </a:solidFill>
                <a:effectLst>
                  <a:outerShdw blurRad="38100" dist="38100" dir="2700000" algn="tl">
                    <a:srgbClr val="000000">
                      <a:alpha val="43137"/>
                    </a:srgbClr>
                  </a:outerShdw>
                </a:effectLst>
              </a:rPr>
              <a:t>intermixed</a:t>
            </a:r>
            <a:r>
              <a:rPr lang="en-US" sz="2400" dirty="0">
                <a:solidFill>
                  <a:srgbClr val="0070C0"/>
                </a:solidFill>
              </a:rPr>
              <a:t> with the warp, </a:t>
            </a:r>
            <a:r>
              <a:rPr lang="en-US" sz="2400" b="1" u="sng" dirty="0">
                <a:solidFill>
                  <a:srgbClr val="0070C0"/>
                </a:solidFill>
                <a:effectLst>
                  <a:outerShdw blurRad="38100" dist="38100" dir="2700000" algn="tl">
                    <a:srgbClr val="000000">
                      <a:alpha val="43137"/>
                    </a:srgbClr>
                  </a:outerShdw>
                </a:effectLst>
              </a:rPr>
              <a:t>a mixed </a:t>
            </a:r>
            <a:r>
              <a:rPr lang="en-US" sz="2400" b="1" u="sng" dirty="0" smtClean="0">
                <a:solidFill>
                  <a:srgbClr val="0070C0"/>
                </a:solidFill>
                <a:effectLst>
                  <a:outerShdw blurRad="38100" dist="38100" dir="2700000" algn="tl">
                    <a:srgbClr val="000000">
                      <a:alpha val="43137"/>
                    </a:srgbClr>
                  </a:outerShdw>
                </a:effectLst>
              </a:rPr>
              <a:t>multitude</a:t>
            </a:r>
            <a:r>
              <a:rPr lang="en-US" sz="2400" dirty="0">
                <a:solidFill>
                  <a:srgbClr val="0070C0"/>
                </a:solidFill>
              </a:rPr>
              <a:t>, swarm, to trade, intermix in dealing, to be sweet and pleasant, where the </a:t>
            </a:r>
            <a:r>
              <a:rPr lang="en-US" sz="2400" dirty="0" smtClean="0">
                <a:solidFill>
                  <a:srgbClr val="0070C0"/>
                </a:solidFill>
              </a:rPr>
              <a:t>mixtures </a:t>
            </a:r>
            <a:r>
              <a:rPr lang="en-US" sz="2400" dirty="0">
                <a:solidFill>
                  <a:srgbClr val="0070C0"/>
                </a:solidFill>
              </a:rPr>
              <a:t>are agreeable</a:t>
            </a:r>
            <a:r>
              <a:rPr lang="en-US" sz="2400" dirty="0" smtClean="0">
                <a:solidFill>
                  <a:srgbClr val="0070C0"/>
                </a:solidFill>
              </a:rPr>
              <a:t>, </a:t>
            </a:r>
            <a:r>
              <a:rPr lang="en-US" sz="2400" dirty="0">
                <a:solidFill>
                  <a:srgbClr val="0070C0"/>
                </a:solidFill>
              </a:rPr>
              <a:t>the willow, it being of a mixed </a:t>
            </a:r>
            <a:r>
              <a:rPr lang="en-US" sz="2400" dirty="0" err="1">
                <a:solidFill>
                  <a:srgbClr val="0070C0"/>
                </a:solidFill>
              </a:rPr>
              <a:t>colour</a:t>
            </a:r>
            <a:r>
              <a:rPr lang="en-US" sz="2400" dirty="0">
                <a:solidFill>
                  <a:srgbClr val="0070C0"/>
                </a:solidFill>
              </a:rPr>
              <a:t>, pale on one side and </a:t>
            </a:r>
            <a:r>
              <a:rPr lang="en-US" sz="2400" dirty="0" smtClean="0">
                <a:solidFill>
                  <a:srgbClr val="0070C0"/>
                </a:solidFill>
              </a:rPr>
              <a:t>green </a:t>
            </a:r>
            <a:r>
              <a:rPr lang="en-US" sz="2400" dirty="0">
                <a:solidFill>
                  <a:srgbClr val="0070C0"/>
                </a:solidFill>
              </a:rPr>
              <a:t>on another, a wilderness, where vegetables are mixed and confused, the weft, </a:t>
            </a:r>
            <a:r>
              <a:rPr lang="en-US" sz="2400" b="1" u="sng" dirty="0" smtClean="0">
                <a:solidFill>
                  <a:srgbClr val="0070C0"/>
                </a:solidFill>
                <a:effectLst>
                  <a:outerShdw blurRad="38100" dist="38100" dir="2700000" algn="tl">
                    <a:srgbClr val="000000">
                      <a:alpha val="43137"/>
                    </a:srgbClr>
                  </a:outerShdw>
                </a:effectLst>
              </a:rPr>
              <a:t>evening</a:t>
            </a:r>
            <a:r>
              <a:rPr lang="en-US" sz="2400" dirty="0">
                <a:solidFill>
                  <a:srgbClr val="0070C0"/>
                </a:solidFill>
              </a:rPr>
              <a:t>, the heavens or </a:t>
            </a:r>
            <a:r>
              <a:rPr lang="en-US" sz="2400" dirty="0" smtClean="0">
                <a:solidFill>
                  <a:srgbClr val="0070C0"/>
                </a:solidFill>
              </a:rPr>
              <a:t>mixtures. </a:t>
            </a:r>
            <a:endParaRPr lang="en-US" sz="2400" dirty="0">
              <a:solidFill>
                <a:srgbClr val="0070C0"/>
              </a:solidFill>
            </a:endParaRPr>
          </a:p>
        </p:txBody>
      </p:sp>
      <p:sp>
        <p:nvSpPr>
          <p:cNvPr id="4" name="Title 3"/>
          <p:cNvSpPr txBox="1">
            <a:spLocks/>
          </p:cNvSpPr>
          <p:nvPr/>
        </p:nvSpPr>
        <p:spPr>
          <a:xfrm>
            <a:off x="15240" y="3810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Hebrew Lexicon: </a:t>
            </a:r>
            <a:br>
              <a:rPr lang="en-US" i="1" cap="none" dirty="0" smtClean="0">
                <a:latin typeface="Arial Rounded MT Bold" pitchFamily="34" charset="0"/>
              </a:rPr>
            </a:br>
            <a:r>
              <a:rPr lang="en-US" sz="2600" i="1" cap="none" dirty="0" smtClean="0">
                <a:solidFill>
                  <a:srgbClr val="00B0F0"/>
                </a:solidFill>
                <a:latin typeface="Arial Rounded MT Bold" pitchFamily="34" charset="0"/>
              </a:rPr>
              <a:t>(W H Barker 1776) </a:t>
            </a:r>
            <a:r>
              <a:rPr lang="en-US" sz="3900" i="1" cap="none" dirty="0" smtClean="0">
                <a:solidFill>
                  <a:srgbClr val="00B0F0"/>
                </a:solidFill>
                <a:latin typeface="Arial Rounded MT Bold" pitchFamily="34" charset="0"/>
              </a:rPr>
              <a:t> </a:t>
            </a:r>
            <a:r>
              <a:rPr lang="en-US" cap="none" dirty="0" smtClean="0">
                <a:latin typeface="Arial Rounded MT Bold" pitchFamily="34" charset="0"/>
              </a:rPr>
              <a:t>&lt;ereb&gt; </a:t>
            </a:r>
            <a:endParaRPr lang="en-US" i="1" cap="none" dirty="0">
              <a:latin typeface="Arial Rounded MT Bold" pitchFamily="34" charset="0"/>
            </a:endParaRPr>
          </a:p>
        </p:txBody>
      </p:sp>
    </p:spTree>
    <p:extLst>
      <p:ext uri="{BB962C8B-B14F-4D97-AF65-F5344CB8AC3E}">
        <p14:creationId xmlns:p14="http://schemas.microsoft.com/office/powerpoint/2010/main" val="1026365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9464" y="6553200"/>
            <a:ext cx="588336" cy="228600"/>
          </a:xfrm>
        </p:spPr>
        <p:txBody>
          <a:bodyPr/>
          <a:lstStyle/>
          <a:p>
            <a:fld id="{F716C96D-555A-4066-BF29-32A5BE0CACF3}" type="slidenum">
              <a:rPr lang="en-US" smtClean="0">
                <a:solidFill>
                  <a:schemeClr val="bg2"/>
                </a:solidFill>
              </a:rPr>
              <a:t>25</a:t>
            </a:fld>
            <a:endParaRPr lang="en-US" dirty="0">
              <a:solidFill>
                <a:schemeClr val="bg2"/>
              </a:solidFill>
            </a:endParaRPr>
          </a:p>
        </p:txBody>
      </p:sp>
      <p:sp>
        <p:nvSpPr>
          <p:cNvPr id="3" name="Content Placeholder 2"/>
          <p:cNvSpPr txBox="1">
            <a:spLocks/>
          </p:cNvSpPr>
          <p:nvPr/>
        </p:nvSpPr>
        <p:spPr>
          <a:xfrm>
            <a:off x="990601" y="1407160"/>
            <a:ext cx="7293734" cy="4993640"/>
          </a:xfrm>
          <a:prstGeom prst="rect">
            <a:avLst/>
          </a:prstGeom>
          <a:noFill/>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r>
              <a:rPr lang="en-US" sz="2800" b="1" dirty="0" smtClean="0">
                <a:solidFill>
                  <a:schemeClr val="tx1">
                    <a:lumMod val="65000"/>
                    <a:lumOff val="35000"/>
                  </a:schemeClr>
                </a:solidFill>
              </a:rPr>
              <a:t>Based </a:t>
            </a:r>
            <a:r>
              <a:rPr lang="en-US" sz="2800" b="1" dirty="0">
                <a:solidFill>
                  <a:schemeClr val="tx1">
                    <a:lumMod val="65000"/>
                    <a:lumOff val="35000"/>
                  </a:schemeClr>
                </a:solidFill>
              </a:rPr>
              <a:t>on </a:t>
            </a:r>
            <a:r>
              <a:rPr lang="en-US" sz="2800" b="1" i="1" dirty="0">
                <a:solidFill>
                  <a:srgbClr val="008080"/>
                </a:solidFill>
                <a:latin typeface="Georgia" panose="02040502050405020303" pitchFamily="18" charset="0"/>
              </a:rPr>
              <a:t>William </a:t>
            </a:r>
            <a:r>
              <a:rPr lang="en-US" sz="2800" b="1" i="1" dirty="0" err="1">
                <a:solidFill>
                  <a:srgbClr val="008080"/>
                </a:solidFill>
                <a:latin typeface="Georgia" panose="02040502050405020303" pitchFamily="18" charset="0"/>
              </a:rPr>
              <a:t>Gesenius</a:t>
            </a:r>
            <a:r>
              <a:rPr lang="en-US" sz="2800" b="1" i="1" dirty="0">
                <a:solidFill>
                  <a:srgbClr val="008080"/>
                </a:solidFill>
                <a:latin typeface="Georgia" panose="02040502050405020303" pitchFamily="18" charset="0"/>
              </a:rPr>
              <a:t>, </a:t>
            </a:r>
            <a:r>
              <a:rPr lang="en-US" sz="2800" b="1" i="1" dirty="0" smtClean="0">
                <a:solidFill>
                  <a:srgbClr val="008080"/>
                </a:solidFill>
                <a:latin typeface="Georgia" panose="02040502050405020303" pitchFamily="18" charset="0"/>
              </a:rPr>
              <a:t/>
            </a:r>
            <a:br>
              <a:rPr lang="en-US" sz="2800" b="1" i="1" dirty="0" smtClean="0">
                <a:solidFill>
                  <a:srgbClr val="008080"/>
                </a:solidFill>
                <a:latin typeface="Georgia" panose="02040502050405020303" pitchFamily="18" charset="0"/>
              </a:rPr>
            </a:br>
            <a:r>
              <a:rPr lang="en-US" sz="2800" b="1" dirty="0" smtClean="0">
                <a:solidFill>
                  <a:schemeClr val="tx1">
                    <a:lumMod val="65000"/>
                    <a:lumOff val="35000"/>
                  </a:schemeClr>
                </a:solidFill>
              </a:rPr>
              <a:t>translated </a:t>
            </a:r>
            <a:r>
              <a:rPr lang="en-US" sz="2800" b="1" dirty="0">
                <a:solidFill>
                  <a:schemeClr val="tx1">
                    <a:lumMod val="65000"/>
                    <a:lumOff val="35000"/>
                  </a:schemeClr>
                </a:solidFill>
              </a:rPr>
              <a:t>by </a:t>
            </a:r>
            <a:r>
              <a:rPr lang="en-US" sz="2800" b="1" i="1" dirty="0">
                <a:solidFill>
                  <a:srgbClr val="008080"/>
                </a:solidFill>
                <a:latin typeface="Georgia" panose="02040502050405020303" pitchFamily="18" charset="0"/>
              </a:rPr>
              <a:t>Edward Robinson</a:t>
            </a:r>
          </a:p>
          <a:p>
            <a:pPr marL="0" indent="0">
              <a:buNone/>
            </a:pPr>
            <a:r>
              <a:rPr lang="en-US" sz="2800" dirty="0" smtClean="0">
                <a:solidFill>
                  <a:srgbClr val="0070C0"/>
                </a:solidFill>
              </a:rPr>
              <a:t>“Mix</a:t>
            </a:r>
            <a:r>
              <a:rPr lang="en-US" sz="2800" dirty="0">
                <a:solidFill>
                  <a:srgbClr val="0070C0"/>
                </a:solidFill>
              </a:rPr>
              <a:t>, </a:t>
            </a:r>
            <a:r>
              <a:rPr lang="en-US" sz="2800" b="1" u="sng" dirty="0">
                <a:solidFill>
                  <a:srgbClr val="0070C0"/>
                </a:solidFill>
                <a:effectLst>
                  <a:outerShdw blurRad="38100" dist="38100" dir="2700000" algn="tl">
                    <a:srgbClr val="000000">
                      <a:alpha val="43137"/>
                    </a:srgbClr>
                  </a:outerShdw>
                </a:effectLst>
              </a:rPr>
              <a:t>mixture</a:t>
            </a:r>
            <a:r>
              <a:rPr lang="en-US" sz="2800" dirty="0">
                <a:solidFill>
                  <a:srgbClr val="0070C0"/>
                </a:solidFill>
              </a:rPr>
              <a:t>, </a:t>
            </a:r>
            <a:r>
              <a:rPr lang="en-US" sz="2800" b="1" u="sng" dirty="0">
                <a:solidFill>
                  <a:srgbClr val="0070C0"/>
                </a:solidFill>
                <a:effectLst>
                  <a:outerShdw blurRad="38100" dist="38100" dir="2700000" algn="tl">
                    <a:srgbClr val="000000">
                      <a:alpha val="43137"/>
                    </a:srgbClr>
                  </a:outerShdw>
                </a:effectLst>
              </a:rPr>
              <a:t>mixed company</a:t>
            </a:r>
            <a:r>
              <a:rPr lang="en-US" sz="2800" dirty="0">
                <a:solidFill>
                  <a:srgbClr val="0070C0"/>
                </a:solidFill>
              </a:rPr>
              <a:t>, </a:t>
            </a:r>
            <a:r>
              <a:rPr lang="en-US" sz="2800" b="1" u="sng" dirty="0">
                <a:solidFill>
                  <a:srgbClr val="0070C0"/>
                </a:solidFill>
                <a:effectLst>
                  <a:outerShdw blurRad="38100" dist="38100" dir="2700000" algn="tl">
                    <a:srgbClr val="000000">
                      <a:alpha val="43137"/>
                    </a:srgbClr>
                  </a:outerShdw>
                </a:effectLst>
              </a:rPr>
              <a:t>interwoven</a:t>
            </a:r>
            <a:r>
              <a:rPr lang="en-US" sz="2800" dirty="0">
                <a:solidFill>
                  <a:srgbClr val="0070C0"/>
                </a:solidFill>
              </a:rPr>
              <a:t>, swarm, pledge to give in exchange, a surety </a:t>
            </a:r>
            <a:r>
              <a:rPr lang="en-US" sz="2800" dirty="0" smtClean="0">
                <a:solidFill>
                  <a:srgbClr val="0070C0"/>
                </a:solidFill>
              </a:rPr>
              <a:t>for </a:t>
            </a:r>
            <a:r>
              <a:rPr lang="en-US" sz="2800" dirty="0">
                <a:solidFill>
                  <a:srgbClr val="0070C0"/>
                </a:solidFill>
              </a:rPr>
              <a:t>exchange, token, in the phrase – </a:t>
            </a:r>
            <a:r>
              <a:rPr lang="en-US" sz="2800" b="1" u="sng" dirty="0">
                <a:solidFill>
                  <a:srgbClr val="0070C0"/>
                </a:solidFill>
                <a:effectLst>
                  <a:outerShdw blurRad="38100" dist="38100" dir="2700000" algn="tl">
                    <a:srgbClr val="000000">
                      <a:alpha val="43137"/>
                    </a:srgbClr>
                  </a:outerShdw>
                </a:effectLst>
              </a:rPr>
              <a:t>between the evenings probably between sunset and </a:t>
            </a:r>
            <a:r>
              <a:rPr lang="en-US" sz="2800" b="1" u="sng" dirty="0" smtClean="0">
                <a:solidFill>
                  <a:srgbClr val="0070C0"/>
                </a:solidFill>
                <a:effectLst>
                  <a:outerShdw blurRad="38100" dist="38100" dir="2700000" algn="tl">
                    <a:srgbClr val="000000">
                      <a:alpha val="43137"/>
                    </a:srgbClr>
                  </a:outerShdw>
                </a:effectLst>
              </a:rPr>
              <a:t>dark</a:t>
            </a:r>
            <a:r>
              <a:rPr lang="en-US" sz="2800" dirty="0">
                <a:solidFill>
                  <a:srgbClr val="0070C0"/>
                </a:solidFill>
              </a:rPr>
              <a:t>, for all combinations with </a:t>
            </a:r>
            <a:r>
              <a:rPr lang="en-US" sz="2800" dirty="0" err="1">
                <a:solidFill>
                  <a:srgbClr val="0070C0"/>
                </a:solidFill>
              </a:rPr>
              <a:t>boqer</a:t>
            </a:r>
            <a:r>
              <a:rPr lang="en-US" sz="2800" dirty="0">
                <a:solidFill>
                  <a:srgbClr val="0070C0"/>
                </a:solidFill>
              </a:rPr>
              <a:t> [morning] become </a:t>
            </a:r>
            <a:r>
              <a:rPr lang="en-US" sz="2800" b="1" u="sng" dirty="0">
                <a:solidFill>
                  <a:srgbClr val="0070C0"/>
                </a:solidFill>
                <a:effectLst>
                  <a:outerShdw blurRad="38100" dist="38100" dir="2700000" algn="tl">
                    <a:srgbClr val="000000">
                      <a:alpha val="43137"/>
                    </a:srgbClr>
                  </a:outerShdw>
                </a:effectLst>
              </a:rPr>
              <a:t>evening</a:t>
            </a:r>
            <a:r>
              <a:rPr lang="en-US" sz="2800" dirty="0">
                <a:solidFill>
                  <a:srgbClr val="0070C0"/>
                </a:solidFill>
              </a:rPr>
              <a:t>, </a:t>
            </a:r>
            <a:r>
              <a:rPr lang="en-US" sz="2800" b="1" u="sng" dirty="0">
                <a:solidFill>
                  <a:srgbClr val="0070C0"/>
                </a:solidFill>
                <a:effectLst>
                  <a:outerShdw blurRad="38100" dist="38100" dir="2700000" algn="tl">
                    <a:srgbClr val="000000">
                      <a:alpha val="43137"/>
                    </a:srgbClr>
                  </a:outerShdw>
                </a:effectLst>
              </a:rPr>
              <a:t>grow dark</a:t>
            </a:r>
            <a:r>
              <a:rPr lang="en-US" sz="2800" dirty="0">
                <a:solidFill>
                  <a:srgbClr val="0070C0"/>
                </a:solidFill>
              </a:rPr>
              <a:t>, 1 Sam </a:t>
            </a:r>
            <a:r>
              <a:rPr lang="en-US" sz="2800" dirty="0" smtClean="0">
                <a:solidFill>
                  <a:srgbClr val="0070C0"/>
                </a:solidFill>
              </a:rPr>
              <a:t>17:16 </a:t>
            </a:r>
            <a:r>
              <a:rPr lang="en-US" sz="2800" dirty="0">
                <a:solidFill>
                  <a:srgbClr val="0070C0"/>
                </a:solidFill>
              </a:rPr>
              <a:t>– doing it at morning and at evening, west – place of sunset, be black, black as a </a:t>
            </a:r>
            <a:r>
              <a:rPr lang="en-US" sz="2800" dirty="0" smtClean="0">
                <a:solidFill>
                  <a:srgbClr val="0070C0"/>
                </a:solidFill>
              </a:rPr>
              <a:t>raven.”</a:t>
            </a:r>
            <a:endParaRPr lang="en-US" sz="2800" dirty="0">
              <a:solidFill>
                <a:srgbClr val="0070C0"/>
              </a:solidFill>
            </a:endParaRPr>
          </a:p>
          <a:p>
            <a:pPr marL="0" indent="0">
              <a:buNone/>
            </a:pPr>
            <a:r>
              <a:rPr lang="en-US" sz="2800" b="1" dirty="0"/>
              <a:t>Again, </a:t>
            </a:r>
            <a:r>
              <a:rPr lang="en-US" sz="2800" b="1" dirty="0" smtClean="0"/>
              <a:t>there is a </a:t>
            </a:r>
            <a:r>
              <a:rPr lang="en-US" sz="2800" b="1" dirty="0"/>
              <a:t>heavy emphasis on a mixing of the </a:t>
            </a:r>
            <a:r>
              <a:rPr lang="en-US" sz="2800" b="1" u="sng" dirty="0"/>
              <a:t>sunset to darkness period</a:t>
            </a:r>
            <a:r>
              <a:rPr lang="en-US" sz="2800" b="1" dirty="0"/>
              <a:t> when considering time. </a:t>
            </a:r>
            <a:r>
              <a:rPr lang="en-US" sz="2800" dirty="0">
                <a:solidFill>
                  <a:schemeClr val="bg1">
                    <a:lumMod val="95000"/>
                    <a:lumOff val="5000"/>
                  </a:schemeClr>
                </a:solidFill>
              </a:rPr>
              <a:t>			 </a:t>
            </a:r>
            <a:endParaRPr lang="en-US" sz="2800" dirty="0" smtClean="0">
              <a:solidFill>
                <a:schemeClr val="bg1">
                  <a:lumMod val="95000"/>
                  <a:lumOff val="5000"/>
                </a:schemeClr>
              </a:solidFill>
            </a:endParaRPr>
          </a:p>
          <a:p>
            <a:pPr marL="0" indent="0">
              <a:buNone/>
            </a:pPr>
            <a:r>
              <a:rPr lang="en-US" sz="2800" b="1" u="sng" dirty="0" smtClean="0">
                <a:solidFill>
                  <a:srgbClr val="C00000"/>
                </a:solidFill>
                <a:effectLst>
                  <a:outerShdw blurRad="38100" dist="38100" dir="2700000" algn="tl">
                    <a:srgbClr val="000000">
                      <a:alpha val="43137"/>
                    </a:srgbClr>
                  </a:outerShdw>
                </a:effectLst>
              </a:rPr>
              <a:t>Question</a:t>
            </a:r>
            <a:r>
              <a:rPr lang="en-US" sz="2800" b="1" dirty="0" smtClean="0">
                <a:solidFill>
                  <a:srgbClr val="C00000"/>
                </a:solidFill>
                <a:effectLst>
                  <a:outerShdw blurRad="38100" dist="38100" dir="2700000" algn="tl">
                    <a:srgbClr val="000000">
                      <a:alpha val="43137"/>
                    </a:srgbClr>
                  </a:outerShdw>
                </a:effectLst>
              </a:rPr>
              <a:t>:  </a:t>
            </a:r>
            <a:r>
              <a:rPr lang="en-US" sz="3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 </a:t>
            </a:r>
            <a:r>
              <a:rPr lang="en-US" sz="3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there a mixing of light and darkness </a:t>
            </a:r>
            <a:r>
              <a:rPr lang="en-US" sz="33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before</a:t>
            </a:r>
            <a:r>
              <a:rPr lang="en-US" sz="33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 sun sets?</a:t>
            </a:r>
          </a:p>
        </p:txBody>
      </p:sp>
      <p:sp>
        <p:nvSpPr>
          <p:cNvPr id="4" name="Title 3"/>
          <p:cNvSpPr txBox="1">
            <a:spLocks/>
          </p:cNvSpPr>
          <p:nvPr/>
        </p:nvSpPr>
        <p:spPr>
          <a:xfrm>
            <a:off x="15240" y="3810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A Hebrew &amp; English Lexicon of the </a:t>
            </a:r>
            <a:br>
              <a:rPr lang="en-US" i="1" cap="none" dirty="0" smtClean="0">
                <a:latin typeface="Arial Rounded MT Bold" pitchFamily="34" charset="0"/>
              </a:rPr>
            </a:br>
            <a:r>
              <a:rPr lang="en-US" i="1" cap="none" dirty="0" smtClean="0">
                <a:latin typeface="Arial Rounded MT Bold" pitchFamily="34" charset="0"/>
              </a:rPr>
              <a:t>Old Testament </a:t>
            </a:r>
            <a:r>
              <a:rPr lang="en-US" sz="2600" i="1" cap="none" dirty="0">
                <a:solidFill>
                  <a:srgbClr val="00B0F0"/>
                </a:solidFill>
                <a:latin typeface="Arial Rounded MT Bold" pitchFamily="34" charset="0"/>
              </a:rPr>
              <a:t>(1906</a:t>
            </a:r>
            <a:r>
              <a:rPr lang="en-US" sz="2600" i="1" cap="none" dirty="0" smtClean="0">
                <a:solidFill>
                  <a:srgbClr val="00B0F0"/>
                </a:solidFill>
                <a:latin typeface="Arial Rounded MT Bold" pitchFamily="34" charset="0"/>
              </a:rPr>
              <a:t>)</a:t>
            </a:r>
            <a:r>
              <a:rPr lang="en-US" i="1" cap="none" dirty="0" smtClean="0">
                <a:latin typeface="Arial Rounded MT Bold" pitchFamily="34" charset="0"/>
              </a:rPr>
              <a:t>:  </a:t>
            </a:r>
            <a:r>
              <a:rPr lang="en-US" cap="none" dirty="0" smtClean="0">
                <a:latin typeface="Arial Rounded MT Bold" pitchFamily="34" charset="0"/>
              </a:rPr>
              <a:t>&lt;ereb&gt; </a:t>
            </a:r>
            <a:endParaRPr lang="en-US" i="1" cap="none" dirty="0">
              <a:latin typeface="Arial Rounded MT Bold" pitchFamily="34" charset="0"/>
            </a:endParaRPr>
          </a:p>
        </p:txBody>
      </p:sp>
    </p:spTree>
    <p:extLst>
      <p:ext uri="{BB962C8B-B14F-4D97-AF65-F5344CB8AC3E}">
        <p14:creationId xmlns:p14="http://schemas.microsoft.com/office/powerpoint/2010/main" val="3537160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74384" y="6553200"/>
            <a:ext cx="588336" cy="228600"/>
          </a:xfrm>
        </p:spPr>
        <p:txBody>
          <a:bodyPr/>
          <a:lstStyle/>
          <a:p>
            <a:fld id="{F716C96D-555A-4066-BF29-32A5BE0CACF3}" type="slidenum">
              <a:rPr lang="en-US" smtClean="0">
                <a:solidFill>
                  <a:schemeClr val="bg2"/>
                </a:solidFill>
              </a:rPr>
              <a:t>26</a:t>
            </a:fld>
            <a:endParaRPr lang="en-US" dirty="0">
              <a:solidFill>
                <a:schemeClr val="bg2"/>
              </a:solidFill>
            </a:endParaRPr>
          </a:p>
        </p:txBody>
      </p:sp>
      <p:sp>
        <p:nvSpPr>
          <p:cNvPr id="3" name="Content Placeholder 2"/>
          <p:cNvSpPr txBox="1">
            <a:spLocks/>
          </p:cNvSpPr>
          <p:nvPr/>
        </p:nvSpPr>
        <p:spPr>
          <a:xfrm>
            <a:off x="685800" y="1407160"/>
            <a:ext cx="7924800" cy="4917440"/>
          </a:xfrm>
          <a:prstGeom prst="rect">
            <a:avLst/>
          </a:prstGeom>
          <a:noFill/>
        </p:spPr>
        <p:txBody>
          <a:bodyPr>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800" b="1" i="1" dirty="0" smtClean="0">
                <a:solidFill>
                  <a:srgbClr val="008080"/>
                </a:solidFill>
                <a:latin typeface="Georgia" panose="02040502050405020303" pitchFamily="18" charset="0"/>
              </a:rPr>
              <a:t>Koehler </a:t>
            </a:r>
            <a:r>
              <a:rPr lang="en-US" sz="2800" b="1" i="1" dirty="0">
                <a:solidFill>
                  <a:srgbClr val="008080"/>
                </a:solidFill>
                <a:latin typeface="Georgia" panose="02040502050405020303" pitchFamily="18" charset="0"/>
              </a:rPr>
              <a:t>&amp; </a:t>
            </a:r>
            <a:r>
              <a:rPr lang="en-US" sz="2800" b="1" i="1" dirty="0" smtClean="0">
                <a:solidFill>
                  <a:srgbClr val="008080"/>
                </a:solidFill>
                <a:latin typeface="Georgia" panose="02040502050405020303" pitchFamily="18" charset="0"/>
              </a:rPr>
              <a:t>Baumgartner:</a:t>
            </a:r>
            <a:r>
              <a:rPr lang="en-US" sz="3600" dirty="0" smtClean="0">
                <a:solidFill>
                  <a:prstClr val="black">
                    <a:lumMod val="95000"/>
                    <a:lumOff val="5000"/>
                  </a:prstClr>
                </a:solidFill>
              </a:rPr>
              <a:t>  </a:t>
            </a:r>
            <a:r>
              <a:rPr lang="en-US" sz="3600" b="1" dirty="0" smtClean="0">
                <a:solidFill>
                  <a:schemeClr val="accent6">
                    <a:lumMod val="75000"/>
                  </a:schemeClr>
                </a:solidFill>
                <a:effectLst>
                  <a:outerShdw blurRad="38100" dist="38100" dir="2700000" algn="tl">
                    <a:srgbClr val="000000">
                      <a:alpha val="43137"/>
                    </a:srgbClr>
                  </a:outerShdw>
                </a:effectLst>
              </a:rPr>
              <a:t>ereb</a:t>
            </a:r>
          </a:p>
          <a:p>
            <a:pPr marL="274320" lvl="1" indent="0">
              <a:buNone/>
            </a:pPr>
            <a:r>
              <a:rPr lang="en-US" sz="2600" dirty="0">
                <a:solidFill>
                  <a:srgbClr val="0070C0"/>
                </a:solidFill>
              </a:rPr>
              <a:t>To participate in, get involved with someone, to turn into evening, metaph. to go down, </a:t>
            </a:r>
            <a:r>
              <a:rPr lang="en-US" sz="2600" b="1" u="sng" dirty="0">
                <a:solidFill>
                  <a:srgbClr val="0070C0"/>
                </a:solidFill>
                <a:effectLst>
                  <a:outerShdw blurRad="38100" dist="38100" dir="2700000" algn="tl">
                    <a:srgbClr val="000000">
                      <a:alpha val="43137"/>
                    </a:srgbClr>
                  </a:outerShdw>
                </a:effectLst>
              </a:rPr>
              <a:t>descent of the sun</a:t>
            </a:r>
            <a:r>
              <a:rPr lang="en-US" sz="2600" dirty="0">
                <a:solidFill>
                  <a:srgbClr val="0070C0"/>
                </a:solidFill>
              </a:rPr>
              <a:t>,  sunset, at evening, between the two evenings i.e. </a:t>
            </a:r>
            <a:r>
              <a:rPr lang="en-US" sz="2600" b="1" u="sng" dirty="0">
                <a:solidFill>
                  <a:srgbClr val="0070C0"/>
                </a:solidFill>
                <a:effectLst>
                  <a:outerShdw blurRad="38100" dist="38100" dir="2700000" algn="tl">
                    <a:srgbClr val="000000">
                      <a:alpha val="43137"/>
                    </a:srgbClr>
                  </a:outerShdw>
                </a:effectLst>
              </a:rPr>
              <a:t>between sunset and nightfall</a:t>
            </a:r>
            <a:r>
              <a:rPr lang="en-US" sz="2600" dirty="0">
                <a:solidFill>
                  <a:srgbClr val="0070C0"/>
                </a:solidFill>
              </a:rPr>
              <a:t>, together with, a type of weaving, woven material, </a:t>
            </a:r>
            <a:r>
              <a:rPr lang="en-US" sz="2600" b="1" u="sng" dirty="0">
                <a:solidFill>
                  <a:srgbClr val="0070C0"/>
                </a:solidFill>
                <a:effectLst>
                  <a:outerShdw blurRad="38100" dist="38100" dir="2700000" algn="tl">
                    <a:srgbClr val="000000">
                      <a:alpha val="43137"/>
                    </a:srgbClr>
                  </a:outerShdw>
                </a:effectLst>
              </a:rPr>
              <a:t>mixing</a:t>
            </a:r>
            <a:r>
              <a:rPr lang="en-US" sz="2600" dirty="0">
                <a:solidFill>
                  <a:srgbClr val="0070C0"/>
                </a:solidFill>
              </a:rPr>
              <a:t>, mixed race, a </a:t>
            </a:r>
            <a:r>
              <a:rPr lang="en-US" sz="2600" dirty="0" smtClean="0">
                <a:solidFill>
                  <a:srgbClr val="0070C0"/>
                </a:solidFill>
              </a:rPr>
              <a:t>willow.</a:t>
            </a:r>
          </a:p>
          <a:p>
            <a:pPr marL="274320" lvl="1" indent="0">
              <a:buNone/>
            </a:pPr>
            <a:endParaRPr lang="en-US" sz="1400" dirty="0">
              <a:solidFill>
                <a:srgbClr val="0070C0"/>
              </a:solidFill>
            </a:endParaRPr>
          </a:p>
          <a:p>
            <a:pPr marL="0" indent="0">
              <a:buNone/>
            </a:pPr>
            <a:r>
              <a:rPr lang="en-US" b="1" u="sng" dirty="0" smtClean="0"/>
              <a:t>Comments</a:t>
            </a:r>
            <a:r>
              <a:rPr lang="en-US" dirty="0" smtClean="0"/>
              <a:t>:</a:t>
            </a:r>
          </a:p>
          <a:p>
            <a:pPr marL="0" indent="0">
              <a:buNone/>
            </a:pPr>
            <a:r>
              <a:rPr lang="en-US" dirty="0" smtClean="0"/>
              <a:t>After </a:t>
            </a:r>
            <a:r>
              <a:rPr lang="en-US" dirty="0"/>
              <a:t>reading </a:t>
            </a:r>
            <a:r>
              <a:rPr lang="en-US" dirty="0" smtClean="0"/>
              <a:t>the </a:t>
            </a:r>
            <a:r>
              <a:rPr lang="en-US" dirty="0"/>
              <a:t>definitions from </a:t>
            </a:r>
            <a:r>
              <a:rPr lang="en-US" dirty="0" smtClean="0"/>
              <a:t>a variety of </a:t>
            </a:r>
            <a:r>
              <a:rPr lang="en-US" dirty="0"/>
              <a:t>different sources, the central theme </a:t>
            </a:r>
            <a:r>
              <a:rPr lang="en-US" dirty="0" smtClean="0"/>
              <a:t>of</a:t>
            </a:r>
            <a:r>
              <a:rPr lang="en-US" dirty="0" smtClean="0">
                <a:solidFill>
                  <a:srgbClr val="0070C0"/>
                </a:solidFill>
              </a:rPr>
              <a:t> </a:t>
            </a:r>
            <a:r>
              <a:rPr lang="en-US" b="1" dirty="0" smtClean="0">
                <a:solidFill>
                  <a:srgbClr val="FF0000"/>
                </a:solidFill>
                <a:effectLst>
                  <a:outerShdw blurRad="38100" dist="38100" dir="2700000" algn="tl">
                    <a:srgbClr val="000000">
                      <a:alpha val="43137"/>
                    </a:srgbClr>
                  </a:outerShdw>
                </a:effectLst>
              </a:rPr>
              <a:t>“mixings</a:t>
            </a:r>
            <a:r>
              <a:rPr lang="en-US" dirty="0" smtClean="0">
                <a:solidFill>
                  <a:schemeClr val="bg1">
                    <a:lumMod val="95000"/>
                    <a:lumOff val="5000"/>
                  </a:schemeClr>
                </a:solidFill>
              </a:rPr>
              <a:t> </a:t>
            </a:r>
            <a:r>
              <a:rPr lang="en-US" b="1" dirty="0">
                <a:solidFill>
                  <a:srgbClr val="FF0000"/>
                </a:solidFill>
                <a:effectLst>
                  <a:outerShdw blurRad="38100" dist="38100" dir="2700000" algn="tl">
                    <a:srgbClr val="000000">
                      <a:alpha val="43137"/>
                    </a:srgbClr>
                  </a:outerShdw>
                </a:effectLst>
              </a:rPr>
              <a:t>of separate </a:t>
            </a:r>
            <a:r>
              <a:rPr lang="en-US" b="1" dirty="0" smtClean="0">
                <a:solidFill>
                  <a:srgbClr val="FF0000"/>
                </a:solidFill>
                <a:effectLst>
                  <a:outerShdw blurRad="38100" dist="38100" dir="2700000" algn="tl">
                    <a:srgbClr val="000000">
                      <a:alpha val="43137"/>
                    </a:srgbClr>
                  </a:outerShdw>
                </a:effectLst>
              </a:rPr>
              <a:t>substances” </a:t>
            </a:r>
            <a:r>
              <a:rPr lang="en-US" b="1" dirty="0">
                <a:solidFill>
                  <a:srgbClr val="FF0000"/>
                </a:solidFill>
                <a:effectLst>
                  <a:outerShdw blurRad="38100" dist="38100" dir="2700000" algn="tl">
                    <a:srgbClr val="000000">
                      <a:alpha val="43137"/>
                    </a:srgbClr>
                  </a:outerShdw>
                </a:effectLst>
              </a:rPr>
              <a:t>or </a:t>
            </a:r>
            <a:r>
              <a:rPr lang="en-US" b="1" dirty="0" smtClean="0">
                <a:solidFill>
                  <a:srgbClr val="FF0000"/>
                </a:solidFill>
                <a:effectLst>
                  <a:outerShdw blurRad="38100" dist="38100" dir="2700000" algn="tl">
                    <a:srgbClr val="000000">
                      <a:alpha val="43137"/>
                    </a:srgbClr>
                  </a:outerShdw>
                </a:effectLst>
              </a:rPr>
              <a:t>“units” is very distinct!</a:t>
            </a:r>
            <a:r>
              <a:rPr lang="en-US" dirty="0" smtClean="0"/>
              <a:t>  </a:t>
            </a:r>
            <a:r>
              <a:rPr lang="en-US" dirty="0"/>
              <a:t>It </a:t>
            </a:r>
            <a:r>
              <a:rPr lang="en-US" dirty="0" smtClean="0"/>
              <a:t>is only </a:t>
            </a:r>
            <a:r>
              <a:rPr lang="en-US" dirty="0"/>
              <a:t>in these two </a:t>
            </a:r>
            <a:r>
              <a:rPr lang="en-US" dirty="0" smtClean="0"/>
              <a:t>[twilight] portions </a:t>
            </a:r>
            <a:r>
              <a:rPr lang="en-US" dirty="0"/>
              <a:t>of the 24 hour </a:t>
            </a:r>
            <a:r>
              <a:rPr lang="en-US" dirty="0" smtClean="0"/>
              <a:t>cycle, (the </a:t>
            </a:r>
            <a:r>
              <a:rPr lang="en-US" b="1" dirty="0">
                <a:solidFill>
                  <a:schemeClr val="accent2">
                    <a:lumMod val="75000"/>
                  </a:schemeClr>
                </a:solidFill>
                <a:effectLst>
                  <a:outerShdw blurRad="38100" dist="38100" dir="2700000" algn="tl">
                    <a:srgbClr val="000000">
                      <a:alpha val="43137"/>
                    </a:srgbClr>
                  </a:outerShdw>
                </a:effectLst>
              </a:rPr>
              <a:t>morning</a:t>
            </a:r>
            <a:r>
              <a:rPr lang="en-US" dirty="0">
                <a:solidFill>
                  <a:schemeClr val="bg1">
                    <a:lumMod val="95000"/>
                    <a:lumOff val="5000"/>
                  </a:schemeClr>
                </a:solidFill>
              </a:rPr>
              <a:t> </a:t>
            </a:r>
            <a:r>
              <a:rPr lang="en-US" dirty="0" smtClean="0"/>
              <a:t>&lt;</a:t>
            </a:r>
            <a:r>
              <a:rPr lang="en-US" b="1" dirty="0" err="1" smtClean="0">
                <a:solidFill>
                  <a:schemeClr val="accent2">
                    <a:lumMod val="75000"/>
                  </a:schemeClr>
                </a:solidFill>
              </a:rPr>
              <a:t>boqer</a:t>
            </a:r>
            <a:r>
              <a:rPr lang="en-US" dirty="0" smtClean="0"/>
              <a:t>&gt; twilight </a:t>
            </a:r>
            <a:r>
              <a:rPr lang="en-US" dirty="0"/>
              <a:t>and the evening </a:t>
            </a:r>
            <a:r>
              <a:rPr lang="en-US" dirty="0" smtClean="0"/>
              <a:t>twilight), </a:t>
            </a:r>
            <a:r>
              <a:rPr lang="en-US" dirty="0"/>
              <a:t>that </a:t>
            </a:r>
            <a:r>
              <a:rPr lang="en-US" dirty="0" smtClean="0"/>
              <a:t>the</a:t>
            </a:r>
            <a:br>
              <a:rPr lang="en-US" dirty="0" smtClean="0"/>
            </a:br>
            <a:r>
              <a:rPr lang="en-US" dirty="0" smtClean="0"/>
              <a:t>mixing </a:t>
            </a:r>
            <a:r>
              <a:rPr lang="en-US" dirty="0"/>
              <a:t>of light and darkness occurs and the </a:t>
            </a:r>
            <a:r>
              <a:rPr lang="en-US" dirty="0" smtClean="0"/>
              <a:t>word</a:t>
            </a:r>
            <a:r>
              <a:rPr lang="en-US" dirty="0" smtClean="0">
                <a:solidFill>
                  <a:srgbClr val="0070C0"/>
                </a:solidFill>
              </a:rPr>
              <a:t> </a:t>
            </a:r>
            <a:r>
              <a:rPr lang="en-US" b="1" dirty="0" smtClean="0">
                <a:solidFill>
                  <a:schemeClr val="accent6">
                    <a:lumMod val="75000"/>
                  </a:schemeClr>
                </a:solidFill>
                <a:effectLst>
                  <a:outerShdw blurRad="38100" dist="38100" dir="2700000" algn="tl">
                    <a:srgbClr val="000000">
                      <a:alpha val="43137"/>
                    </a:srgbClr>
                  </a:outerShdw>
                </a:effectLst>
              </a:rPr>
              <a:t>ereb</a:t>
            </a:r>
            <a:r>
              <a:rPr lang="en-US" dirty="0" smtClean="0">
                <a:solidFill>
                  <a:srgbClr val="0070C0"/>
                </a:solidFill>
              </a:rPr>
              <a:t> </a:t>
            </a:r>
            <a:r>
              <a:rPr lang="en-US" dirty="0" smtClean="0"/>
              <a:t>can </a:t>
            </a:r>
            <a:r>
              <a:rPr lang="en-US" dirty="0"/>
              <a:t>apply.  </a:t>
            </a:r>
            <a:r>
              <a:rPr lang="en-US" dirty="0" smtClean="0"/>
              <a:t/>
            </a:r>
            <a:br>
              <a:rPr lang="en-US" dirty="0" smtClean="0"/>
            </a:br>
            <a:r>
              <a:rPr lang="en-US" dirty="0" smtClean="0"/>
              <a:t>However </a:t>
            </a:r>
            <a:r>
              <a:rPr lang="en-US" dirty="0"/>
              <a:t>this </a:t>
            </a:r>
            <a:r>
              <a:rPr lang="en-US" dirty="0" smtClean="0"/>
              <a:t>word </a:t>
            </a:r>
            <a:r>
              <a:rPr lang="en-US" dirty="0"/>
              <a:t>is only used in conjunction with</a:t>
            </a:r>
            <a:r>
              <a:rPr lang="en-US" dirty="0">
                <a:solidFill>
                  <a:prstClr val="black">
                    <a:lumMod val="95000"/>
                    <a:lumOff val="5000"/>
                  </a:prstClr>
                </a:solidFill>
              </a:rPr>
              <a:t> </a:t>
            </a:r>
            <a:r>
              <a:rPr lang="en-US" b="1" dirty="0" err="1">
                <a:solidFill>
                  <a:schemeClr val="accent2">
                    <a:lumMod val="75000"/>
                  </a:schemeClr>
                </a:solidFill>
                <a:effectLst>
                  <a:outerShdw blurRad="38100" dist="38100" dir="2700000" algn="tl">
                    <a:srgbClr val="000000">
                      <a:alpha val="43137"/>
                    </a:srgbClr>
                  </a:outerShdw>
                </a:effectLst>
              </a:rPr>
              <a:t>boqer</a:t>
            </a:r>
            <a:r>
              <a:rPr lang="en-US" dirty="0">
                <a:solidFill>
                  <a:prstClr val="black">
                    <a:lumMod val="95000"/>
                    <a:lumOff val="5000"/>
                  </a:prstClr>
                </a:solidFill>
              </a:rPr>
              <a:t> </a:t>
            </a:r>
            <a:r>
              <a:rPr lang="en-US" dirty="0"/>
              <a:t>when referencing the </a:t>
            </a:r>
            <a:r>
              <a:rPr lang="en-US" b="1" dirty="0">
                <a:solidFill>
                  <a:schemeClr val="accent2">
                    <a:lumMod val="75000"/>
                  </a:schemeClr>
                </a:solidFill>
                <a:effectLst>
                  <a:outerShdw blurRad="38100" dist="38100" dir="2700000" algn="tl">
                    <a:srgbClr val="000000">
                      <a:alpha val="43137"/>
                    </a:srgbClr>
                  </a:outerShdw>
                </a:effectLst>
              </a:rPr>
              <a:t>morning</a:t>
            </a:r>
            <a:r>
              <a:rPr lang="en-US" dirty="0">
                <a:solidFill>
                  <a:prstClr val="black">
                    <a:lumMod val="95000"/>
                    <a:lumOff val="5000"/>
                  </a:prstClr>
                </a:solidFill>
              </a:rPr>
              <a:t> </a:t>
            </a:r>
            <a:r>
              <a:rPr lang="en-US" dirty="0"/>
              <a:t>twilight. </a:t>
            </a:r>
            <a:endParaRPr lang="en-US" dirty="0" smtClean="0"/>
          </a:p>
          <a:p>
            <a:pPr marL="0" indent="0">
              <a:buNone/>
            </a:pPr>
            <a:r>
              <a:rPr lang="en-US" sz="1400" dirty="0" smtClean="0">
                <a:solidFill>
                  <a:srgbClr val="0070C0"/>
                </a:solidFill>
              </a:rPr>
              <a:t> </a:t>
            </a:r>
            <a:endParaRPr lang="en-US" sz="1400" dirty="0">
              <a:solidFill>
                <a:srgbClr val="0070C0"/>
              </a:solidFill>
            </a:endParaRPr>
          </a:p>
          <a:p>
            <a:pPr marL="0" indent="0">
              <a:buNone/>
            </a:pPr>
            <a:r>
              <a:rPr lang="en-US" b="1" dirty="0">
                <a:solidFill>
                  <a:srgbClr val="0070C0"/>
                </a:solidFill>
                <a:effectLst>
                  <a:outerShdw blurRad="38100" dist="38100" dir="2700000" algn="tl">
                    <a:srgbClr val="000000">
                      <a:alpha val="43137"/>
                    </a:srgbClr>
                  </a:outerShdw>
                </a:effectLst>
              </a:rPr>
              <a:t>Yahuah</a:t>
            </a:r>
            <a:r>
              <a:rPr lang="en-US" dirty="0">
                <a:solidFill>
                  <a:prstClr val="black">
                    <a:lumMod val="95000"/>
                    <a:lumOff val="5000"/>
                  </a:prstClr>
                </a:solidFill>
              </a:rPr>
              <a:t> has broken down the 24 hour cycle into 4 separate segments so </a:t>
            </a:r>
            <a:r>
              <a:rPr lang="en-US" dirty="0" smtClean="0">
                <a:solidFill>
                  <a:prstClr val="black">
                    <a:lumMod val="95000"/>
                    <a:lumOff val="5000"/>
                  </a:prstClr>
                </a:solidFill>
              </a:rPr>
              <a:t>we</a:t>
            </a:r>
            <a:br>
              <a:rPr lang="en-US" dirty="0" smtClean="0">
                <a:solidFill>
                  <a:prstClr val="black">
                    <a:lumMod val="95000"/>
                    <a:lumOff val="5000"/>
                  </a:prstClr>
                </a:solidFill>
              </a:rPr>
            </a:br>
            <a:r>
              <a:rPr lang="en-US" dirty="0" smtClean="0">
                <a:solidFill>
                  <a:prstClr val="black">
                    <a:lumMod val="95000"/>
                    <a:lumOff val="5000"/>
                  </a:prstClr>
                </a:solidFill>
              </a:rPr>
              <a:t> are </a:t>
            </a:r>
            <a:r>
              <a:rPr lang="en-US" dirty="0">
                <a:solidFill>
                  <a:prstClr val="black">
                    <a:lumMod val="95000"/>
                    <a:lumOff val="5000"/>
                  </a:prstClr>
                </a:solidFill>
              </a:rPr>
              <a:t>able to conduct our lives accordingly.  </a:t>
            </a:r>
            <a:r>
              <a:rPr lang="en-US" sz="2400" dirty="0" smtClean="0">
                <a:solidFill>
                  <a:prstClr val="black">
                    <a:lumMod val="95000"/>
                    <a:lumOff val="5000"/>
                  </a:prstClr>
                </a:solidFill>
              </a:rPr>
              <a:t/>
            </a:r>
            <a:br>
              <a:rPr lang="en-US" sz="2400" dirty="0" smtClean="0">
                <a:solidFill>
                  <a:prstClr val="black">
                    <a:lumMod val="95000"/>
                    <a:lumOff val="5000"/>
                  </a:prstClr>
                </a:solidFill>
              </a:rPr>
            </a:br>
            <a:r>
              <a:rPr lang="en-US" sz="1400" dirty="0" smtClean="0">
                <a:solidFill>
                  <a:prstClr val="black">
                    <a:lumMod val="95000"/>
                    <a:lumOff val="5000"/>
                  </a:prstClr>
                </a:solidFill>
              </a:rPr>
              <a:t>  </a:t>
            </a:r>
            <a:endParaRPr lang="en-US" sz="1400" dirty="0">
              <a:solidFill>
                <a:prstClr val="black">
                  <a:lumMod val="95000"/>
                  <a:lumOff val="5000"/>
                </a:prstClr>
              </a:solidFill>
            </a:endParaRPr>
          </a:p>
          <a:p>
            <a:pPr marL="0" indent="0">
              <a:buNone/>
            </a:pPr>
            <a:r>
              <a:rPr lang="en-US" dirty="0" smtClean="0">
                <a:solidFill>
                  <a:prstClr val="black">
                    <a:lumMod val="95000"/>
                    <a:lumOff val="5000"/>
                  </a:prstClr>
                </a:solidFill>
              </a:rPr>
              <a:t> Let’s examine a </a:t>
            </a:r>
            <a:r>
              <a:rPr lang="en-US" dirty="0">
                <a:solidFill>
                  <a:prstClr val="black">
                    <a:lumMod val="95000"/>
                    <a:lumOff val="5000"/>
                  </a:prstClr>
                </a:solidFill>
              </a:rPr>
              <a:t>linear graphic first and then a circular one to be sure </a:t>
            </a:r>
            <a:r>
              <a:rPr lang="en-US" dirty="0" smtClean="0">
                <a:solidFill>
                  <a:prstClr val="black">
                    <a:lumMod val="95000"/>
                    <a:lumOff val="5000"/>
                  </a:prstClr>
                </a:solidFill>
              </a:rPr>
              <a:t>we</a:t>
            </a:r>
            <a:br>
              <a:rPr lang="en-US" dirty="0" smtClean="0">
                <a:solidFill>
                  <a:prstClr val="black">
                    <a:lumMod val="95000"/>
                    <a:lumOff val="5000"/>
                  </a:prstClr>
                </a:solidFill>
              </a:rPr>
            </a:br>
            <a:r>
              <a:rPr lang="en-US" dirty="0" smtClean="0">
                <a:solidFill>
                  <a:prstClr val="black">
                    <a:lumMod val="95000"/>
                    <a:lumOff val="5000"/>
                  </a:prstClr>
                </a:solidFill>
              </a:rPr>
              <a:t> are all </a:t>
            </a:r>
            <a:r>
              <a:rPr lang="en-US" dirty="0">
                <a:solidFill>
                  <a:prstClr val="black">
                    <a:lumMod val="95000"/>
                    <a:lumOff val="5000"/>
                  </a:prstClr>
                </a:solidFill>
              </a:rPr>
              <a:t>on the same page.</a:t>
            </a:r>
            <a:endParaRPr lang="en-US" dirty="0">
              <a:solidFill>
                <a:schemeClr val="bg1">
                  <a:lumMod val="95000"/>
                  <a:lumOff val="5000"/>
                </a:schemeClr>
              </a:solidFill>
            </a:endParaRPr>
          </a:p>
          <a:p>
            <a:pPr marL="0" indent="0">
              <a:buNone/>
            </a:pPr>
            <a:endParaRPr lang="en-US" b="1" i="1" dirty="0">
              <a:solidFill>
                <a:srgbClr val="008080"/>
              </a:solidFill>
              <a:latin typeface="Georgia" panose="02040502050405020303" pitchFamily="18" charset="0"/>
            </a:endParaRPr>
          </a:p>
        </p:txBody>
      </p:sp>
      <p:sp>
        <p:nvSpPr>
          <p:cNvPr id="4" name="Title 3"/>
          <p:cNvSpPr txBox="1">
            <a:spLocks/>
          </p:cNvSpPr>
          <p:nvPr/>
        </p:nvSpPr>
        <p:spPr>
          <a:xfrm>
            <a:off x="15240" y="381000"/>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i="1" cap="none" dirty="0" smtClean="0">
                <a:latin typeface="Arial Rounded MT Bold" pitchFamily="34" charset="0"/>
              </a:rPr>
              <a:t>The Hebrew &amp; Aramaic Lexicon </a:t>
            </a:r>
            <a:br>
              <a:rPr lang="en-US" i="1" cap="none" dirty="0" smtClean="0">
                <a:latin typeface="Arial Rounded MT Bold" pitchFamily="34" charset="0"/>
              </a:rPr>
            </a:br>
            <a:r>
              <a:rPr lang="en-US" i="1" cap="none" dirty="0" smtClean="0">
                <a:latin typeface="Arial Rounded MT Bold" pitchFamily="34" charset="0"/>
              </a:rPr>
              <a:t>of the Old Testament:  </a:t>
            </a:r>
            <a:r>
              <a:rPr lang="en-US" cap="none" dirty="0" smtClean="0">
                <a:latin typeface="Arial Rounded MT Bold" pitchFamily="34" charset="0"/>
              </a:rPr>
              <a:t>&lt;ereb&gt; </a:t>
            </a:r>
            <a:endParaRPr lang="en-US" i="1" cap="none" dirty="0">
              <a:latin typeface="Arial Rounded MT Bold" pitchFamily="34" charset="0"/>
            </a:endParaRPr>
          </a:p>
        </p:txBody>
      </p:sp>
    </p:spTree>
    <p:extLst>
      <p:ext uri="{BB962C8B-B14F-4D97-AF65-F5344CB8AC3E}">
        <p14:creationId xmlns:p14="http://schemas.microsoft.com/office/powerpoint/2010/main" val="29189952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84235" y="6515100"/>
            <a:ext cx="588336" cy="228600"/>
          </a:xfrm>
        </p:spPr>
        <p:txBody>
          <a:bodyPr/>
          <a:lstStyle/>
          <a:p>
            <a:fld id="{F716C96D-555A-4066-BF29-32A5BE0CACF3}" type="slidenum">
              <a:rPr lang="en-US" smtClean="0">
                <a:solidFill>
                  <a:schemeClr val="bg2"/>
                </a:solidFill>
              </a:rPr>
              <a:t>27</a:t>
            </a:fld>
            <a:endParaRPr lang="en-US" dirty="0">
              <a:solidFill>
                <a:schemeClr val="bg2"/>
              </a:solidFill>
            </a:endParaRPr>
          </a:p>
        </p:txBody>
      </p:sp>
      <p:sp>
        <p:nvSpPr>
          <p:cNvPr id="3" name="Content Placeholder 2"/>
          <p:cNvSpPr txBox="1">
            <a:spLocks/>
          </p:cNvSpPr>
          <p:nvPr/>
        </p:nvSpPr>
        <p:spPr>
          <a:xfrm>
            <a:off x="257175" y="43436"/>
            <a:ext cx="8453907" cy="3668332"/>
          </a:xfrm>
          <a:prstGeom prst="rect">
            <a:avLst/>
          </a:prstGeom>
          <a:noFill/>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a:p>
            <a:pPr marL="0" indent="0">
              <a:buFont typeface="Wingdings 2"/>
              <a:buNone/>
            </a:pPr>
            <a:endParaRPr lang="en-US" sz="2400" dirty="0" smtClean="0">
              <a:solidFill>
                <a:schemeClr val="bg1">
                  <a:lumMod val="95000"/>
                  <a:lumOff val="5000"/>
                </a:schemeClr>
              </a:solidFill>
            </a:endParaRPr>
          </a:p>
        </p:txBody>
      </p:sp>
      <p:sp>
        <p:nvSpPr>
          <p:cNvPr id="6" name="Content Placeholder 2"/>
          <p:cNvSpPr txBox="1">
            <a:spLocks/>
          </p:cNvSpPr>
          <p:nvPr/>
        </p:nvSpPr>
        <p:spPr>
          <a:xfrm>
            <a:off x="233604" y="4191000"/>
            <a:ext cx="8853246" cy="2438400"/>
          </a:xfrm>
          <a:prstGeom prst="rect">
            <a:avLst/>
          </a:prstGeom>
          <a:noFill/>
        </p:spPr>
        <p:txBody>
          <a:bodyPr>
            <a:normAutofit fontScale="925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US" sz="2400" b="1" dirty="0" smtClean="0">
                <a:solidFill>
                  <a:schemeClr val="accent6">
                    <a:lumMod val="20000"/>
                    <a:lumOff val="80000"/>
                  </a:schemeClr>
                </a:solidFill>
              </a:rPr>
              <a:t>1. </a:t>
            </a:r>
            <a:r>
              <a:rPr lang="en-US" sz="2400" b="1" dirty="0" smtClean="0">
                <a:solidFill>
                  <a:schemeClr val="accent6">
                    <a:lumMod val="20000"/>
                    <a:lumOff val="80000"/>
                  </a:schemeClr>
                </a:solidFill>
                <a:effectLst>
                  <a:outerShdw blurRad="38100" dist="38100" dir="2700000" algn="tl">
                    <a:srgbClr val="000000">
                      <a:alpha val="43137"/>
                    </a:srgbClr>
                  </a:outerShdw>
                </a:effectLst>
              </a:rPr>
              <a:t>The grey boxes are the areas where a mixing of light and</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solidFill>
                  <a:schemeClr val="accent6">
                    <a:lumMod val="20000"/>
                    <a:lumOff val="80000"/>
                  </a:schemeClr>
                </a:solidFill>
                <a:effectLst>
                  <a:outerShdw blurRad="38100" dist="38100" dir="2700000" algn="tl">
                    <a:srgbClr val="000000">
                      <a:alpha val="43137"/>
                    </a:srgbClr>
                  </a:outerShdw>
                </a:effectLst>
              </a:rPr>
              <a:t>     darkness occurs.  </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solidFill>
                  <a:schemeClr val="accent6">
                    <a:lumMod val="20000"/>
                    <a:lumOff val="80000"/>
                  </a:schemeClr>
                </a:solidFill>
                <a:effectLst>
                  <a:outerShdw blurRad="38100" dist="38100" dir="2700000" algn="tl">
                    <a:srgbClr val="000000">
                      <a:alpha val="43137"/>
                    </a:srgbClr>
                  </a:outerShdw>
                </a:effectLst>
              </a:rPr>
              <a:t>2. These locations for evening are according to the Hebrew</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solidFill>
                  <a:schemeClr val="accent6">
                    <a:lumMod val="20000"/>
                    <a:lumOff val="80000"/>
                  </a:schemeClr>
                </a:solidFill>
                <a:effectLst>
                  <a:outerShdw blurRad="38100" dist="38100" dir="2700000" algn="tl">
                    <a:srgbClr val="000000">
                      <a:alpha val="43137"/>
                    </a:srgbClr>
                  </a:outerShdw>
                </a:effectLst>
              </a:rPr>
              <a:t>     language definitions.  </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solidFill>
                  <a:schemeClr val="accent6">
                    <a:lumMod val="20000"/>
                    <a:lumOff val="80000"/>
                  </a:schemeClr>
                </a:solidFill>
                <a:effectLst>
                  <a:outerShdw blurRad="38100" dist="38100" dir="2700000" algn="tl">
                    <a:srgbClr val="000000">
                      <a:alpha val="43137"/>
                    </a:srgbClr>
                  </a:outerShdw>
                </a:effectLst>
              </a:rPr>
              <a:t>3. These twilights cannot be found before the sun sets, nor after</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solidFill>
                  <a:schemeClr val="accent6">
                    <a:lumMod val="20000"/>
                    <a:lumOff val="80000"/>
                  </a:schemeClr>
                </a:solidFill>
                <a:effectLst>
                  <a:outerShdw blurRad="38100" dist="38100" dir="2700000" algn="tl">
                    <a:srgbClr val="000000">
                      <a:alpha val="43137"/>
                    </a:srgbClr>
                  </a:outerShdw>
                </a:effectLst>
              </a:rPr>
              <a:t>     the sun has risen [beginning with </a:t>
            </a:r>
            <a:r>
              <a:rPr lang="en-US" sz="2400" b="1" dirty="0">
                <a:solidFill>
                  <a:schemeClr val="accent6">
                    <a:lumMod val="20000"/>
                    <a:lumOff val="80000"/>
                  </a:schemeClr>
                </a:solidFill>
                <a:effectLst>
                  <a:outerShdw blurRad="38100" dist="38100" dir="2700000" algn="tl">
                    <a:srgbClr val="000000">
                      <a:alpha val="43137"/>
                    </a:srgbClr>
                  </a:outerShdw>
                </a:effectLst>
              </a:rPr>
              <a:t>D</a:t>
            </a:r>
            <a:r>
              <a:rPr lang="en-US" sz="2400" b="1" dirty="0" smtClean="0">
                <a:solidFill>
                  <a:schemeClr val="accent6">
                    <a:lumMod val="20000"/>
                    <a:lumOff val="80000"/>
                  </a:schemeClr>
                </a:solidFill>
                <a:effectLst>
                  <a:outerShdw blurRad="38100" dist="38100" dir="2700000" algn="tl">
                    <a:srgbClr val="000000">
                      <a:alpha val="43137"/>
                    </a:srgbClr>
                  </a:outerShdw>
                </a:effectLst>
              </a:rPr>
              <a:t>ay 4’s sunlight]. </a:t>
            </a:r>
            <a:br>
              <a:rPr lang="en-US" sz="2400" b="1" dirty="0" smtClean="0">
                <a:solidFill>
                  <a:schemeClr val="accent6">
                    <a:lumMod val="20000"/>
                    <a:lumOff val="80000"/>
                  </a:schemeClr>
                </a:solidFill>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4. Direct sunlight does not allow for any mixing action to occur. </a:t>
            </a:r>
            <a:endParaRPr lang="en-US" sz="2400" b="1" dirty="0">
              <a:effectLst>
                <a:outerShdw blurRad="38100" dist="38100" dir="2700000" algn="tl">
                  <a:srgbClr val="000000">
                    <a:alpha val="43137"/>
                  </a:srgbClr>
                </a:outerShdw>
              </a:effectLst>
            </a:endParaRPr>
          </a:p>
        </p:txBody>
      </p:sp>
      <p:sp>
        <p:nvSpPr>
          <p:cNvPr id="7" name="Title 3"/>
          <p:cNvSpPr txBox="1">
            <a:spLocks/>
          </p:cNvSpPr>
          <p:nvPr/>
        </p:nvSpPr>
        <p:spPr>
          <a:xfrm>
            <a:off x="34290" y="141669"/>
            <a:ext cx="9052560" cy="990600"/>
          </a:xfrm>
          <a:prstGeom prst="rect">
            <a:avLst/>
          </a:prstGeom>
        </p:spPr>
        <p:txBody>
          <a:bodyPr vert="horz" lIns="45720" tIns="0" rIns="45720" bIns="0" anchor="b" anchorCtr="0">
            <a:normAutofit fontScale="92500"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Light, Darkness, Evening &amp; Morning</a:t>
            </a:r>
          </a:p>
          <a:p>
            <a:pPr algn="ctr"/>
            <a:r>
              <a:rPr lang="en-US" cap="none" dirty="0" smtClean="0">
                <a:latin typeface="Arial Rounded MT Bold" pitchFamily="34" charset="0"/>
              </a:rPr>
              <a:t>According to Genesis 1</a:t>
            </a:r>
            <a:endParaRPr lang="en-US" cap="none" dirty="0">
              <a:latin typeface="Arial Rounded MT Bold" pitchFamily="34" charset="0"/>
            </a:endParaRPr>
          </a:p>
        </p:txBody>
      </p:sp>
      <p:pic>
        <p:nvPicPr>
          <p:cNvPr id="12290" name="Picture 2" descr="C:\Users\Rae\Desktop\linear ch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643" y="2016090"/>
            <a:ext cx="8690516" cy="2081212"/>
          </a:xfrm>
          <a:prstGeom prst="rect">
            <a:avLst/>
          </a:prstGeom>
          <a:noFill/>
          <a:ln w="76200">
            <a:solidFill>
              <a:schemeClr val="accent2">
                <a:lumMod val="50000"/>
              </a:schemeClr>
            </a:solidFill>
          </a:ln>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626745" y="1132269"/>
            <a:ext cx="7867650" cy="909860"/>
          </a:xfrm>
          <a:prstGeom prst="rect">
            <a:avLst/>
          </a:prstGeom>
          <a:noFill/>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Font typeface="Wingdings 2"/>
              <a:buNone/>
            </a:pPr>
            <a:r>
              <a:rPr lang="en-US" sz="2400" b="1" dirty="0" smtClean="0">
                <a:solidFill>
                  <a:srgbClr val="FFFF00"/>
                </a:solidFill>
              </a:rPr>
              <a:t>Most of us are Greek linear minded people </a:t>
            </a:r>
            <a:br>
              <a:rPr lang="en-US" sz="2400" b="1" dirty="0" smtClean="0">
                <a:solidFill>
                  <a:srgbClr val="FFFF00"/>
                </a:solidFill>
              </a:rPr>
            </a:br>
            <a:r>
              <a:rPr lang="en-US" sz="2400" b="1" dirty="0" smtClean="0">
                <a:solidFill>
                  <a:srgbClr val="FFFF00"/>
                </a:solidFill>
              </a:rPr>
              <a:t>so this chart should be easy to relate to. </a:t>
            </a:r>
            <a:endParaRPr lang="en-US" sz="2400" b="1" dirty="0">
              <a:solidFill>
                <a:srgbClr val="FFFF00"/>
              </a:solidFill>
            </a:endParaRPr>
          </a:p>
        </p:txBody>
      </p:sp>
    </p:spTree>
    <p:extLst>
      <p:ext uri="{BB962C8B-B14F-4D97-AF65-F5344CB8AC3E}">
        <p14:creationId xmlns:p14="http://schemas.microsoft.com/office/powerpoint/2010/main" val="3017642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28</a:t>
            </a:fld>
            <a:endParaRPr lang="en-US" dirty="0"/>
          </a:p>
        </p:txBody>
      </p:sp>
      <p:pic>
        <p:nvPicPr>
          <p:cNvPr id="13314" name="Picture 2" descr="C:\Users\Rae\Desktop\circle cht ed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60837"/>
            <a:ext cx="8647945" cy="4068563"/>
          </a:xfrm>
          <a:prstGeom prst="rect">
            <a:avLst/>
          </a:prstGeom>
          <a:noFill/>
          <a:ln w="76200">
            <a:solidFill>
              <a:srgbClr val="00B0F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34290" y="0"/>
            <a:ext cx="9052560" cy="636969"/>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Genesis 1:1-5 Order &amp; Alignment</a:t>
            </a:r>
            <a:endParaRPr lang="en-US" cap="none" dirty="0">
              <a:latin typeface="Arial Rounded MT Bold" pitchFamily="34" charset="0"/>
            </a:endParaRPr>
          </a:p>
        </p:txBody>
      </p:sp>
      <p:sp>
        <p:nvSpPr>
          <p:cNvPr id="6" name="TextBox 5"/>
          <p:cNvSpPr txBox="1"/>
          <p:nvPr/>
        </p:nvSpPr>
        <p:spPr>
          <a:xfrm>
            <a:off x="228600" y="654075"/>
            <a:ext cx="8686800" cy="1815882"/>
          </a:xfrm>
          <a:prstGeom prst="rect">
            <a:avLst/>
          </a:prstGeom>
          <a:noFill/>
        </p:spPr>
        <p:txBody>
          <a:bodyPr wrap="square" rtlCol="0">
            <a:spAutoFit/>
          </a:bodyPr>
          <a:lstStyle/>
          <a:p>
            <a:r>
              <a:rPr lang="en-US" sz="2800" dirty="0" smtClean="0">
                <a:solidFill>
                  <a:srgbClr val="66FFFF"/>
                </a:solidFill>
                <a:effectLst>
                  <a:outerShdw blurRad="38100" dist="38100" dir="2700000" algn="tl">
                    <a:srgbClr val="000000">
                      <a:alpha val="43137"/>
                    </a:srgbClr>
                  </a:outerShdw>
                </a:effectLst>
              </a:rPr>
              <a:t>Yahuah brought forth LIGHT first;  </a:t>
            </a:r>
            <a:br>
              <a:rPr lang="en-US" sz="2800" dirty="0" smtClean="0">
                <a:solidFill>
                  <a:srgbClr val="66FFFF"/>
                </a:solidFill>
                <a:effectLst>
                  <a:outerShdw blurRad="38100" dist="38100" dir="2700000" algn="tl">
                    <a:srgbClr val="000000">
                      <a:alpha val="43137"/>
                    </a:srgbClr>
                  </a:outerShdw>
                </a:effectLst>
              </a:rPr>
            </a:br>
            <a:r>
              <a:rPr lang="en-US" sz="2800" dirty="0" smtClean="0">
                <a:solidFill>
                  <a:srgbClr val="66FFFF"/>
                </a:solidFill>
                <a:effectLst>
                  <a:outerShdw blurRad="38100" dist="38100" dir="2700000" algn="tl">
                    <a:srgbClr val="000000">
                      <a:alpha val="43137"/>
                    </a:srgbClr>
                  </a:outerShdw>
                </a:effectLst>
              </a:rPr>
              <a:t>     </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Evening mixture follows second;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next, </a:t>
            </a:r>
            <a:r>
              <a:rPr lang="en-US" sz="2800" b="1" dirty="0" smtClean="0">
                <a:ln w="1905"/>
                <a:effectLst>
                  <a:innerShdw blurRad="69850" dist="43180" dir="5400000">
                    <a:srgbClr val="000000">
                      <a:alpha val="65000"/>
                    </a:srgbClr>
                  </a:innerShdw>
                </a:effectLst>
              </a:rPr>
              <a:t>the Night Season passes;</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b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last, </a:t>
            </a:r>
            <a:r>
              <a:rPr lang="en-US" sz="2800" b="1" dirty="0" err="1" smtClean="0">
                <a:ln w="1905"/>
                <a:solidFill>
                  <a:schemeClr val="tx2"/>
                </a:solidFill>
                <a:effectLst>
                  <a:outerShdw blurRad="38100" dist="38100" dir="2700000" algn="tl">
                    <a:srgbClr val="000000">
                      <a:alpha val="43137"/>
                    </a:srgbClr>
                  </a:outerShdw>
                </a:effectLst>
              </a:rPr>
              <a:t>Boqer</a:t>
            </a:r>
            <a:r>
              <a:rPr lang="en-US" sz="2800" b="1" dirty="0" smtClean="0">
                <a:ln w="1905"/>
                <a:solidFill>
                  <a:schemeClr val="tx2"/>
                </a:solidFill>
                <a:effectLst>
                  <a:outerShdw blurRad="38100" dist="38100" dir="2700000" algn="tl">
                    <a:srgbClr val="000000">
                      <a:alpha val="43137"/>
                    </a:srgbClr>
                  </a:outerShdw>
                </a:effectLst>
              </a:rPr>
              <a:t> morning twilight arrives … </a:t>
            </a:r>
            <a:r>
              <a:rPr lang="en-US" sz="2800" b="1" dirty="0" smtClean="0">
                <a:ln w="1905"/>
                <a:solidFill>
                  <a:srgbClr val="66FFFF"/>
                </a:solidFill>
                <a:effectLst>
                  <a:innerShdw blurRad="69850" dist="43180" dir="5400000">
                    <a:srgbClr val="000000">
                      <a:alpha val="65000"/>
                    </a:srgbClr>
                  </a:innerShdw>
                </a:effectLst>
              </a:rPr>
              <a:t>finishing …</a:t>
            </a:r>
            <a:endParaRPr lang="en-US" sz="2800" b="1" dirty="0">
              <a:ln w="1905"/>
              <a:solidFill>
                <a:srgbClr val="66FFFF"/>
              </a:solidFill>
              <a:effectLst>
                <a:innerShdw blurRad="69850" dist="43180" dir="5400000">
                  <a:srgbClr val="000000">
                    <a:alpha val="65000"/>
                  </a:srgbClr>
                </a:innerShdw>
              </a:effectLst>
            </a:endParaRPr>
          </a:p>
        </p:txBody>
      </p:sp>
      <p:sp>
        <p:nvSpPr>
          <p:cNvPr id="8" name="Slide Number Placeholder 1"/>
          <p:cNvSpPr txBox="1">
            <a:spLocks/>
          </p:cNvSpPr>
          <p:nvPr/>
        </p:nvSpPr>
        <p:spPr>
          <a:xfrm>
            <a:off x="8458200" y="6556248"/>
            <a:ext cx="588336" cy="228600"/>
          </a:xfrm>
          <a:prstGeom prst="rect">
            <a:avLst/>
          </a:prstGeom>
        </p:spPr>
        <p:txBody>
          <a:bodyPr vert="horz" lIns="0" tIns="0" rIns="0" bIns="0" anchor="b"/>
          <a:lstStyle>
            <a:defPPr>
              <a:defRPr lang="en-US"/>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smtClean="0">
                <a:solidFill>
                  <a:schemeClr val="bg2"/>
                </a:solidFill>
              </a:rPr>
              <a:pPr/>
              <a:t>28</a:t>
            </a:fld>
            <a:endParaRPr lang="en-US" dirty="0">
              <a:solidFill>
                <a:schemeClr val="bg2"/>
              </a:solidFill>
            </a:endParaRPr>
          </a:p>
        </p:txBody>
      </p:sp>
    </p:spTree>
    <p:extLst>
      <p:ext uri="{BB962C8B-B14F-4D97-AF65-F5344CB8AC3E}">
        <p14:creationId xmlns:p14="http://schemas.microsoft.com/office/powerpoint/2010/main" val="3488590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403264" y="6439106"/>
            <a:ext cx="588336" cy="228600"/>
          </a:xfrm>
        </p:spPr>
        <p:txBody>
          <a:bodyPr/>
          <a:lstStyle/>
          <a:p>
            <a:fld id="{F716C96D-555A-4066-BF29-32A5BE0CACF3}" type="slidenum">
              <a:rPr lang="en-US" b="1" smtClean="0">
                <a:solidFill>
                  <a:schemeClr val="tx1"/>
                </a:solidFill>
              </a:rPr>
              <a:t>29</a:t>
            </a:fld>
            <a:endParaRPr lang="en-US" b="1" dirty="0">
              <a:solidFill>
                <a:schemeClr val="tx1"/>
              </a:solidFill>
            </a:endParaRPr>
          </a:p>
        </p:txBody>
      </p:sp>
      <p:sp>
        <p:nvSpPr>
          <p:cNvPr id="4" name="Pie 3"/>
          <p:cNvSpPr/>
          <p:nvPr/>
        </p:nvSpPr>
        <p:spPr>
          <a:xfrm rot="5400000">
            <a:off x="2391874" y="4565772"/>
            <a:ext cx="3927229" cy="3857627"/>
          </a:xfrm>
          <a:prstGeom prst="pie">
            <a:avLst>
              <a:gd name="adj1" fmla="val 5400004"/>
              <a:gd name="adj2" fmla="val 16183832"/>
            </a:avLst>
          </a:prstGeom>
          <a:solidFill>
            <a:srgbClr val="CCEC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ie 4"/>
          <p:cNvSpPr/>
          <p:nvPr/>
        </p:nvSpPr>
        <p:spPr>
          <a:xfrm rot="5400000">
            <a:off x="2800715" y="4545451"/>
            <a:ext cx="3109545" cy="3857627"/>
          </a:xfrm>
          <a:prstGeom prst="pie">
            <a:avLst>
              <a:gd name="adj1" fmla="val 15624230"/>
              <a:gd name="adj2" fmla="val 16200000"/>
            </a:avLst>
          </a:prstGeom>
          <a:solidFill>
            <a:schemeClr val="bg1">
              <a:lumMod val="65000"/>
            </a:schemeClr>
          </a:solidFill>
          <a:ln w="5715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6" name="Straight Arrow Connector 5"/>
          <p:cNvCxnSpPr/>
          <p:nvPr/>
        </p:nvCxnSpPr>
        <p:spPr>
          <a:xfrm flipH="1">
            <a:off x="6284303" y="4683371"/>
            <a:ext cx="1183297" cy="1524000"/>
          </a:xfrm>
          <a:prstGeom prst="straightConnector1">
            <a:avLst/>
          </a:prstGeom>
          <a:ln w="76200">
            <a:solidFill>
              <a:schemeClr val="tx1">
                <a:lumMod val="65000"/>
                <a:lumOff val="35000"/>
              </a:schemeClr>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9144000" cy="4114800"/>
          </a:xfrm>
          <a:prstGeom prst="rect">
            <a:avLst/>
          </a:prstGeom>
          <a:solidFill>
            <a:schemeClr val="tx2">
              <a:lumMod val="40000"/>
              <a:lumOff val="60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On days 1 to 6, we see that </a:t>
            </a:r>
            <a:r>
              <a:rPr lang="en-CA" sz="2800" dirty="0" err="1" smtClean="0">
                <a:solidFill>
                  <a:schemeClr val="tx1"/>
                </a:solidFill>
              </a:rPr>
              <a:t>Yahuah</a:t>
            </a:r>
            <a:r>
              <a:rPr lang="en-CA" sz="2800" dirty="0" smtClean="0">
                <a:solidFill>
                  <a:schemeClr val="tx1"/>
                </a:solidFill>
              </a:rPr>
              <a:t> is busy during the </a:t>
            </a:r>
            <a:r>
              <a:rPr lang="en-CA" sz="2800" b="1" i="1" dirty="0" smtClean="0">
                <a:ln>
                  <a:solidFill>
                    <a:sysClr val="windowText" lastClr="000000"/>
                  </a:solidFill>
                </a:ln>
                <a:solidFill>
                  <a:srgbClr val="B7E4FF"/>
                </a:solidFill>
                <a:latin typeface="Arial Black" pitchFamily="34" charset="0"/>
              </a:rPr>
              <a:t>Light Season </a:t>
            </a:r>
            <a:r>
              <a:rPr lang="en-CA" sz="2800" dirty="0" smtClean="0">
                <a:solidFill>
                  <a:schemeClr val="tx1"/>
                </a:solidFill>
              </a:rPr>
              <a:t>with the events of creation.</a:t>
            </a:r>
          </a:p>
          <a:p>
            <a:pPr algn="ctr"/>
            <a:endParaRPr lang="en-CA" sz="2800" dirty="0" smtClean="0">
              <a:solidFill>
                <a:schemeClr val="tx1"/>
              </a:solidFill>
            </a:endParaRPr>
          </a:p>
          <a:p>
            <a:pPr algn="ctr"/>
            <a:r>
              <a:rPr lang="en-CA" sz="2800" dirty="0" smtClean="0">
                <a:solidFill>
                  <a:schemeClr val="tx1"/>
                </a:solidFill>
              </a:rPr>
              <a:t>Then we read that the evening </a:t>
            </a:r>
            <a:r>
              <a:rPr lang="en-CA" sz="2800" b="1" dirty="0" smtClean="0">
                <a:ln>
                  <a:solidFill>
                    <a:sysClr val="windowText" lastClr="000000"/>
                  </a:solidFill>
                </a:ln>
                <a:solidFill>
                  <a:schemeClr val="accent4">
                    <a:lumMod val="75000"/>
                  </a:schemeClr>
                </a:solidFill>
              </a:rPr>
              <a:t>(</a:t>
            </a:r>
            <a:r>
              <a:rPr lang="en-CA" sz="2800" b="1" dirty="0" err="1" smtClean="0">
                <a:ln>
                  <a:solidFill>
                    <a:sysClr val="windowText" lastClr="000000"/>
                  </a:solidFill>
                </a:ln>
                <a:solidFill>
                  <a:schemeClr val="accent4">
                    <a:lumMod val="75000"/>
                  </a:schemeClr>
                </a:solidFill>
              </a:rPr>
              <a:t>ereb</a:t>
            </a:r>
            <a:r>
              <a:rPr lang="en-CA" sz="2800" b="1" dirty="0" smtClean="0">
                <a:ln>
                  <a:solidFill>
                    <a:sysClr val="windowText" lastClr="000000"/>
                  </a:solidFill>
                </a:ln>
                <a:solidFill>
                  <a:schemeClr val="accent4">
                    <a:lumMod val="75000"/>
                  </a:schemeClr>
                </a:solidFill>
              </a:rPr>
              <a:t>) </a:t>
            </a:r>
            <a:r>
              <a:rPr lang="en-CA" sz="2800" u="sng" dirty="0" smtClean="0">
                <a:solidFill>
                  <a:schemeClr val="tx1"/>
                </a:solidFill>
              </a:rPr>
              <a:t>came to be</a:t>
            </a:r>
            <a:r>
              <a:rPr lang="en-CA" sz="2800" dirty="0" smtClean="0">
                <a:solidFill>
                  <a:schemeClr val="tx1"/>
                </a:solidFill>
              </a:rPr>
              <a:t>. </a:t>
            </a:r>
          </a:p>
          <a:p>
            <a:pPr algn="ctr"/>
            <a:endParaRPr lang="en-CA" sz="2800" dirty="0" smtClean="0">
              <a:solidFill>
                <a:schemeClr val="tx1"/>
              </a:solidFill>
            </a:endParaRPr>
          </a:p>
          <a:p>
            <a:pPr algn="ctr"/>
            <a:r>
              <a:rPr lang="en-CA" sz="2800" dirty="0" smtClean="0">
                <a:solidFill>
                  <a:schemeClr val="tx1"/>
                </a:solidFill>
              </a:rPr>
              <a:t> To fulfill the mixing definition &amp; description </a:t>
            </a:r>
            <a:br>
              <a:rPr lang="en-CA" sz="2800" dirty="0" smtClean="0">
                <a:solidFill>
                  <a:schemeClr val="tx1"/>
                </a:solidFill>
              </a:rPr>
            </a:br>
            <a:r>
              <a:rPr lang="en-CA" sz="2800" dirty="0" smtClean="0">
                <a:solidFill>
                  <a:schemeClr val="tx1"/>
                </a:solidFill>
              </a:rPr>
              <a:t>of </a:t>
            </a:r>
            <a:r>
              <a:rPr lang="en-CA" sz="2800" b="1" dirty="0" smtClean="0">
                <a:ln>
                  <a:solidFill>
                    <a:sysClr val="windowText" lastClr="000000"/>
                  </a:solidFill>
                </a:ln>
                <a:solidFill>
                  <a:schemeClr val="accent4">
                    <a:lumMod val="75000"/>
                  </a:schemeClr>
                </a:solidFill>
              </a:rPr>
              <a:t>ereb</a:t>
            </a:r>
            <a:r>
              <a:rPr lang="en-CA" sz="2800" dirty="0" smtClean="0">
                <a:solidFill>
                  <a:schemeClr val="tx1"/>
                </a:solidFill>
              </a:rPr>
              <a:t> (evening) the light must be present </a:t>
            </a:r>
            <a:r>
              <a:rPr lang="en-CA" sz="2800" b="1" dirty="0" smtClean="0">
                <a:ln>
                  <a:solidFill>
                    <a:sysClr val="windowText" lastClr="000000"/>
                  </a:solidFill>
                </a:ln>
                <a:solidFill>
                  <a:srgbClr val="B7E4FF"/>
                </a:solidFill>
                <a:latin typeface="Arial Black" pitchFamily="34" charset="0"/>
              </a:rPr>
              <a:t>first</a:t>
            </a:r>
            <a:r>
              <a:rPr lang="en-CA" sz="2800" b="1" dirty="0" smtClean="0">
                <a:ln>
                  <a:solidFill>
                    <a:sysClr val="windowText" lastClr="000000"/>
                  </a:solidFill>
                </a:ln>
                <a:solidFill>
                  <a:srgbClr val="B7E4FF"/>
                </a:solidFill>
              </a:rPr>
              <a:t> </a:t>
            </a:r>
            <a:br>
              <a:rPr lang="en-CA" sz="2800" b="1" dirty="0" smtClean="0">
                <a:ln>
                  <a:solidFill>
                    <a:sysClr val="windowText" lastClr="000000"/>
                  </a:solidFill>
                </a:ln>
                <a:solidFill>
                  <a:srgbClr val="B7E4FF"/>
                </a:solidFill>
              </a:rPr>
            </a:br>
            <a:r>
              <a:rPr lang="en-CA" sz="2800" dirty="0" smtClean="0">
                <a:solidFill>
                  <a:schemeClr val="tx1"/>
                </a:solidFill>
              </a:rPr>
              <a:t>to provide a base for the </a:t>
            </a:r>
            <a:r>
              <a:rPr lang="en-CA" sz="2800" dirty="0">
                <a:solidFill>
                  <a:schemeClr val="tx1"/>
                </a:solidFill>
              </a:rPr>
              <a:t>ensuing </a:t>
            </a:r>
            <a:r>
              <a:rPr lang="en-CA" sz="2800" dirty="0" smtClean="0">
                <a:solidFill>
                  <a:schemeClr val="tx1"/>
                </a:solidFill>
              </a:rPr>
              <a:t>darkness mixing action with the </a:t>
            </a:r>
            <a:r>
              <a:rPr lang="en-CA" sz="2800" dirty="0" smtClean="0">
                <a:ln>
                  <a:solidFill>
                    <a:sysClr val="windowText" lastClr="000000"/>
                  </a:solidFill>
                </a:ln>
                <a:solidFill>
                  <a:srgbClr val="66FFFF"/>
                </a:solidFill>
                <a:latin typeface="Arial Black" pitchFamily="34" charset="0"/>
              </a:rPr>
              <a:t>light.  </a:t>
            </a:r>
            <a:endParaRPr lang="en-CA" sz="2800" dirty="0">
              <a:ln>
                <a:solidFill>
                  <a:sysClr val="windowText" lastClr="000000"/>
                </a:solidFill>
              </a:ln>
              <a:solidFill>
                <a:srgbClr val="66FFFF"/>
              </a:solidFill>
              <a:latin typeface="Arial Black" pitchFamily="34" charset="0"/>
            </a:endParaRPr>
          </a:p>
        </p:txBody>
      </p:sp>
      <p:sp>
        <p:nvSpPr>
          <p:cNvPr id="8" name="Oval 7"/>
          <p:cNvSpPr/>
          <p:nvPr/>
        </p:nvSpPr>
        <p:spPr>
          <a:xfrm>
            <a:off x="6172200" y="3768970"/>
            <a:ext cx="2859699" cy="1676401"/>
          </a:xfrm>
          <a:prstGeom prst="ellipse">
            <a:avLst/>
          </a:prstGeom>
          <a:solidFill>
            <a:schemeClr val="bg1">
              <a:lumMod val="50000"/>
            </a:schemeClr>
          </a:solidFill>
          <a:ln w="57150">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200" b="1" dirty="0" err="1" smtClean="0">
                <a:ln>
                  <a:solidFill>
                    <a:sysClr val="windowText" lastClr="000000"/>
                  </a:solidFill>
                </a:ln>
                <a:solidFill>
                  <a:schemeClr val="accent4">
                    <a:lumMod val="60000"/>
                    <a:lumOff val="40000"/>
                  </a:schemeClr>
                </a:solidFill>
                <a:latin typeface="Arial Black" pitchFamily="34" charset="0"/>
              </a:rPr>
              <a:t>Ereb</a:t>
            </a:r>
            <a:r>
              <a:rPr lang="en-CA" sz="3200" b="1" dirty="0" smtClean="0">
                <a:ln>
                  <a:solidFill>
                    <a:sysClr val="windowText" lastClr="000000"/>
                  </a:solidFill>
                </a:ln>
                <a:solidFill>
                  <a:schemeClr val="accent4">
                    <a:lumMod val="60000"/>
                    <a:lumOff val="40000"/>
                  </a:schemeClr>
                </a:solidFill>
                <a:latin typeface="Arial Black" pitchFamily="34" charset="0"/>
              </a:rPr>
              <a:t> </a:t>
            </a:r>
          </a:p>
          <a:p>
            <a:pPr algn="ctr"/>
            <a:r>
              <a:rPr lang="en-CA" sz="3200" b="1" dirty="0" smtClean="0">
                <a:ln>
                  <a:solidFill>
                    <a:sysClr val="windowText" lastClr="000000"/>
                  </a:solidFill>
                </a:ln>
                <a:solidFill>
                  <a:schemeClr val="accent4">
                    <a:lumMod val="60000"/>
                    <a:lumOff val="40000"/>
                  </a:schemeClr>
                </a:solidFill>
                <a:latin typeface="Arial Black" pitchFamily="34" charset="0"/>
              </a:rPr>
              <a:t>Evening</a:t>
            </a:r>
            <a:endParaRPr lang="en-CA" sz="3200" b="1" dirty="0">
              <a:ln>
                <a:solidFill>
                  <a:sysClr val="windowText" lastClr="000000"/>
                </a:solidFill>
              </a:ln>
              <a:solidFill>
                <a:schemeClr val="accent4">
                  <a:lumMod val="60000"/>
                  <a:lumOff val="40000"/>
                </a:schemeClr>
              </a:solidFill>
              <a:latin typeface="Arial Black" pitchFamily="34" charset="0"/>
            </a:endParaRPr>
          </a:p>
        </p:txBody>
      </p:sp>
      <p:sp>
        <p:nvSpPr>
          <p:cNvPr id="9" name="Oval 8"/>
          <p:cNvSpPr/>
          <p:nvPr/>
        </p:nvSpPr>
        <p:spPr>
          <a:xfrm>
            <a:off x="76200" y="4191000"/>
            <a:ext cx="2350474" cy="2549771"/>
          </a:xfrm>
          <a:prstGeom prst="ellipse">
            <a:avLst/>
          </a:prstGeom>
          <a:solidFill>
            <a:schemeClr val="bg1">
              <a:lumMod val="50000"/>
            </a:schemeClr>
          </a:solidFill>
          <a:ln w="57150">
            <a:solidFill>
              <a:schemeClr val="tx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b="1" dirty="0">
                <a:ln>
                  <a:solidFill>
                    <a:sysClr val="windowText" lastClr="000000"/>
                  </a:solidFill>
                </a:ln>
                <a:solidFill>
                  <a:srgbClr val="FFFF00"/>
                </a:solidFill>
                <a:latin typeface="Arial Black" pitchFamily="34" charset="0"/>
              </a:rPr>
              <a:t>And there came to be </a:t>
            </a:r>
            <a:r>
              <a:rPr lang="en-CA" sz="2400" b="1" dirty="0">
                <a:ln>
                  <a:solidFill>
                    <a:sysClr val="windowText" lastClr="000000"/>
                  </a:solidFill>
                </a:ln>
                <a:solidFill>
                  <a:srgbClr val="FFFF00"/>
                </a:solidFill>
                <a:latin typeface="Arial Black" pitchFamily="34" charset="0"/>
              </a:rPr>
              <a:t>evening.</a:t>
            </a:r>
          </a:p>
        </p:txBody>
      </p:sp>
    </p:spTree>
    <p:extLst>
      <p:ext uri="{BB962C8B-B14F-4D97-AF65-F5344CB8AC3E}">
        <p14:creationId xmlns:p14="http://schemas.microsoft.com/office/powerpoint/2010/main" val="15369619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up)">
                                      <p:cBhvr>
                                        <p:cTn id="17" dur="1000"/>
                                        <p:tgtEl>
                                          <p:spTgt spid="7">
                                            <p:txEl>
                                              <p:pRg st="4" end="4"/>
                                            </p:txEl>
                                          </p:spTgt>
                                        </p:tgtEl>
                                      </p:cBhvr>
                                    </p:animEffect>
                                  </p:childTnLst>
                                </p:cTn>
                              </p:par>
                              <p:par>
                                <p:cTn id="18" presetID="31" presetClass="entr" presetSubtype="0" fill="hold" grpId="0" nodeType="withEffect">
                                  <p:stCondLst>
                                    <p:cond delay="800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5" presetClass="entr" presetSubtype="10" fill="hold" grpId="0" nodeType="withEffect">
                                  <p:stCondLst>
                                    <p:cond delay="925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1000"/>
                                        <p:tgtEl>
                                          <p:spTgt spid="8"/>
                                        </p:tgtEl>
                                      </p:cBhvr>
                                    </p:animEffect>
                                  </p:childTnLst>
                                </p:cTn>
                              </p:par>
                              <p:par>
                                <p:cTn id="27" presetID="22" presetClass="entr" presetSubtype="1" repeatCount="4000" fill="hold" nodeType="withEffect">
                                  <p:stCondLst>
                                    <p:cond delay="975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par>
                                <p:cTn id="30" presetID="22" presetClass="entr" presetSubtype="2" fill="hold" grpId="0" nodeType="withEffect">
                                  <p:stCondLst>
                                    <p:cond delay="1025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3</a:t>
            </a:fld>
            <a:endParaRPr lang="en-US" dirty="0"/>
          </a:p>
        </p:txBody>
      </p:sp>
      <p:sp>
        <p:nvSpPr>
          <p:cNvPr id="3" name="Title 1"/>
          <p:cNvSpPr txBox="1">
            <a:spLocks/>
          </p:cNvSpPr>
          <p:nvPr/>
        </p:nvSpPr>
        <p:spPr>
          <a:xfrm>
            <a:off x="259441" y="76200"/>
            <a:ext cx="8603086" cy="6477000"/>
          </a:xfrm>
          <a:prstGeom prst="rect">
            <a:avLst/>
          </a:prstGeom>
          <a:scene3d>
            <a:camera prst="orthographicFront"/>
            <a:lightRig rig="threePt" dir="t"/>
          </a:scene3d>
          <a:sp3d>
            <a:bevelT w="165100" prst="coolSlant"/>
          </a:sp3d>
        </p:spPr>
        <p:txBody>
          <a:bodyPr>
            <a:noAutofit/>
            <a:sp3d extrusionH="57150">
              <a:bevelT h="25400" prst="softRound"/>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8800" dirty="0" smtClean="0">
                <a:ln w="28575">
                  <a:solidFill>
                    <a:srgbClr val="0070C0"/>
                  </a:solidFill>
                </a:ln>
                <a:solidFill>
                  <a:srgbClr val="B7E4FF"/>
                </a:solidFill>
                <a:latin typeface="Rockwell" pitchFamily="18" charset="0"/>
              </a:rPr>
              <a:t>When is </a:t>
            </a:r>
            <a:r>
              <a:rPr lang="en-US" sz="8800" dirty="0" err="1" smtClean="0">
                <a:ln w="28575">
                  <a:solidFill>
                    <a:srgbClr val="0070C0"/>
                  </a:solidFill>
                </a:ln>
                <a:solidFill>
                  <a:srgbClr val="B7E4FF"/>
                </a:solidFill>
                <a:latin typeface="Rockwell" pitchFamily="18" charset="0"/>
              </a:rPr>
              <a:t>ThE</a:t>
            </a:r>
            <a:r>
              <a:rPr lang="en-US" sz="8800" dirty="0" smtClean="0">
                <a:ln w="28575">
                  <a:solidFill>
                    <a:srgbClr val="0070C0"/>
                  </a:solidFill>
                </a:ln>
                <a:solidFill>
                  <a:srgbClr val="B7E4FF"/>
                </a:solidFill>
                <a:latin typeface="Rockwell" pitchFamily="18" charset="0"/>
              </a:rPr>
              <a:t> </a:t>
            </a:r>
            <a:r>
              <a:rPr lang="en-US" sz="8800" dirty="0" smtClean="0">
                <a:ln w="28575">
                  <a:solidFill>
                    <a:srgbClr val="0070C0"/>
                  </a:solidFill>
                </a:ln>
                <a:solidFill>
                  <a:srgbClr val="66FFFF"/>
                </a:solidFill>
                <a:effectLst>
                  <a:outerShdw blurRad="38100" dist="38100" dir="2700000" algn="tl">
                    <a:srgbClr val="000000">
                      <a:alpha val="43137"/>
                    </a:srgbClr>
                  </a:outerShdw>
                </a:effectLst>
                <a:latin typeface="Rockwell" pitchFamily="18" charset="0"/>
              </a:rPr>
              <a:t>Hebrew</a:t>
            </a:r>
            <a:r>
              <a:rPr lang="en-US" sz="8800" dirty="0" smtClean="0">
                <a:ln w="28575">
                  <a:solidFill>
                    <a:srgbClr val="0070C0"/>
                  </a:solidFill>
                </a:ln>
                <a:solidFill>
                  <a:srgbClr val="66FFFF"/>
                </a:solidFill>
                <a:latin typeface="Rockwell" pitchFamily="18" charset="0"/>
              </a:rPr>
              <a:t> </a:t>
            </a:r>
            <a:r>
              <a:rPr lang="en-US" sz="8800" dirty="0" smtClean="0">
                <a:ln w="28575">
                  <a:solidFill>
                    <a:srgbClr val="0070C0"/>
                  </a:solidFill>
                </a:ln>
                <a:solidFill>
                  <a:schemeClr val="accent6">
                    <a:lumMod val="75000"/>
                  </a:schemeClr>
                </a:solidFill>
                <a:latin typeface="Rockwell" pitchFamily="18" charset="0"/>
              </a:rPr>
              <a:t>Evening?</a:t>
            </a:r>
            <a:r>
              <a:rPr lang="en-US" sz="8800" dirty="0" smtClean="0">
                <a:ln w="28575">
                  <a:solidFill>
                    <a:srgbClr val="0070C0"/>
                  </a:solidFill>
                </a:ln>
                <a:solidFill>
                  <a:schemeClr val="accent4">
                    <a:lumMod val="60000"/>
                    <a:lumOff val="40000"/>
                  </a:schemeClr>
                </a:solidFill>
                <a:latin typeface="Rockwell" pitchFamily="18" charset="0"/>
              </a:rPr>
              <a:t/>
            </a:r>
            <a:br>
              <a:rPr lang="en-US" sz="8800" dirty="0" smtClean="0">
                <a:ln w="28575">
                  <a:solidFill>
                    <a:srgbClr val="0070C0"/>
                  </a:solidFill>
                </a:ln>
                <a:solidFill>
                  <a:schemeClr val="accent4">
                    <a:lumMod val="60000"/>
                    <a:lumOff val="40000"/>
                  </a:schemeClr>
                </a:solidFill>
                <a:latin typeface="Rockwell" pitchFamily="18" charset="0"/>
              </a:rPr>
            </a:br>
            <a:r>
              <a:rPr lang="en-US" sz="3200" cap="none" dirty="0" smtClean="0">
                <a:ln w="12700">
                  <a:solidFill>
                    <a:srgbClr val="0070C0"/>
                  </a:solidFill>
                </a:ln>
                <a:solidFill>
                  <a:srgbClr val="B7E4FF"/>
                </a:solidFill>
                <a:latin typeface="Arial Rounded MT Bold" pitchFamily="34" charset="0"/>
              </a:rPr>
              <a:t>In order to understand the word </a:t>
            </a:r>
            <a:r>
              <a:rPr lang="en-US" sz="3200" cap="none" dirty="0" smtClean="0">
                <a:ln w="12700">
                  <a:solidFill>
                    <a:srgbClr val="0070C0"/>
                  </a:solidFill>
                </a:ln>
                <a:solidFill>
                  <a:srgbClr val="3BE54B"/>
                </a:solidFill>
                <a:effectLst>
                  <a:outerShdw blurRad="38100" dist="38100" dir="2700000" algn="tl">
                    <a:srgbClr val="000000">
                      <a:alpha val="43137"/>
                    </a:srgbClr>
                  </a:outerShdw>
                </a:effectLst>
                <a:latin typeface="Arial Rounded MT Bold" pitchFamily="34" charset="0"/>
              </a:rPr>
              <a:t>“ereb”</a:t>
            </a:r>
            <a:r>
              <a:rPr lang="en-US" sz="3200" cap="none" dirty="0" smtClean="0">
                <a:ln w="12700">
                  <a:solidFill>
                    <a:srgbClr val="0070C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  </a:t>
            </a:r>
            <a:r>
              <a:rPr lang="en-US" sz="3200" cap="none" dirty="0" smtClean="0">
                <a:ln w="12700">
                  <a:solidFill>
                    <a:srgbClr val="0070C0"/>
                  </a:solidFill>
                </a:ln>
                <a:solidFill>
                  <a:srgbClr val="B7E4FF"/>
                </a:solidFill>
                <a:effectLst>
                  <a:outerShdw blurRad="38100" dist="38100" dir="2700000" algn="tl">
                    <a:srgbClr val="000000">
                      <a:alpha val="43137"/>
                    </a:srgbClr>
                  </a:outerShdw>
                </a:effectLst>
                <a:latin typeface="Arial Rounded MT Bold" pitchFamily="34" charset="0"/>
              </a:rPr>
              <a:t>or</a:t>
            </a:r>
            <a:r>
              <a:rPr lang="en-US" sz="3200" cap="none" dirty="0" smtClean="0">
                <a:ln w="12700">
                  <a:solidFill>
                    <a:srgbClr val="0070C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 “evening” </a:t>
            </a:r>
            <a:r>
              <a:rPr lang="en-US" sz="3200" cap="none" dirty="0" smtClean="0">
                <a:ln w="12700">
                  <a:solidFill>
                    <a:srgbClr val="0070C0"/>
                  </a:solidFill>
                </a:ln>
                <a:solidFill>
                  <a:srgbClr val="B7E4FF"/>
                </a:solidFill>
                <a:latin typeface="Arial Rounded MT Bold" pitchFamily="34" charset="0"/>
              </a:rPr>
              <a:t>there are several other terms </a:t>
            </a:r>
            <a:br>
              <a:rPr lang="en-US" sz="3200" cap="none" dirty="0" smtClean="0">
                <a:ln w="12700">
                  <a:solidFill>
                    <a:srgbClr val="0070C0"/>
                  </a:solidFill>
                </a:ln>
                <a:solidFill>
                  <a:srgbClr val="B7E4FF"/>
                </a:solidFill>
                <a:latin typeface="Arial Rounded MT Bold" pitchFamily="34" charset="0"/>
              </a:rPr>
            </a:br>
            <a:r>
              <a:rPr lang="en-US" sz="3200" cap="none" dirty="0" smtClean="0">
                <a:ln w="12700">
                  <a:solidFill>
                    <a:srgbClr val="0070C0"/>
                  </a:solidFill>
                </a:ln>
                <a:solidFill>
                  <a:srgbClr val="B7E4FF"/>
                </a:solidFill>
                <a:latin typeface="Arial Rounded MT Bold" pitchFamily="34" charset="0"/>
              </a:rPr>
              <a:t>that must be understood as well.  </a:t>
            </a:r>
            <a:br>
              <a:rPr lang="en-US" sz="3200" cap="none" dirty="0" smtClean="0">
                <a:ln w="12700">
                  <a:solidFill>
                    <a:srgbClr val="0070C0"/>
                  </a:solidFill>
                </a:ln>
                <a:solidFill>
                  <a:srgbClr val="B7E4FF"/>
                </a:solidFill>
                <a:latin typeface="Arial Rounded MT Bold" pitchFamily="34" charset="0"/>
              </a:rPr>
            </a:br>
            <a:r>
              <a:rPr lang="en-US" sz="3200" cap="none" dirty="0" smtClean="0">
                <a:ln w="12700">
                  <a:solidFill>
                    <a:srgbClr val="0070C0"/>
                  </a:solidFill>
                </a:ln>
                <a:solidFill>
                  <a:srgbClr val="B7E4FF"/>
                </a:solidFill>
                <a:latin typeface="Arial Rounded MT Bold" pitchFamily="34" charset="0"/>
              </a:rPr>
              <a:t>This will be a brief examination of five  separate units given on Day 1 of Creation.</a:t>
            </a:r>
            <a:endParaRPr lang="en-US" sz="8800" dirty="0">
              <a:ln w="28575">
                <a:solidFill>
                  <a:srgbClr val="0070C0"/>
                </a:solidFill>
              </a:ln>
              <a:solidFill>
                <a:schemeClr val="accent4">
                  <a:lumMod val="60000"/>
                  <a:lumOff val="40000"/>
                </a:schemeClr>
              </a:solidFill>
              <a:latin typeface="Rockwell" pitchFamily="18" charset="0"/>
            </a:endParaRPr>
          </a:p>
        </p:txBody>
      </p:sp>
      <p:sp>
        <p:nvSpPr>
          <p:cNvPr id="7"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b="1" smtClean="0">
                <a:solidFill>
                  <a:schemeClr val="bg1"/>
                </a:solidFill>
              </a:rPr>
              <a:pPr/>
              <a:t>3</a:t>
            </a:fld>
            <a:endParaRPr lang="en-US" b="1" dirty="0">
              <a:solidFill>
                <a:schemeClr val="bg1"/>
              </a:solidFill>
            </a:endParaRPr>
          </a:p>
        </p:txBody>
      </p:sp>
    </p:spTree>
    <p:extLst>
      <p:ext uri="{BB962C8B-B14F-4D97-AF65-F5344CB8AC3E}">
        <p14:creationId xmlns:p14="http://schemas.microsoft.com/office/powerpoint/2010/main" val="953664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403264" y="6439106"/>
            <a:ext cx="588336" cy="228600"/>
          </a:xfrm>
        </p:spPr>
        <p:txBody>
          <a:bodyPr/>
          <a:lstStyle/>
          <a:p>
            <a:fld id="{F716C96D-555A-4066-BF29-32A5BE0CACF3}" type="slidenum">
              <a:rPr lang="en-US" b="1" smtClean="0">
                <a:solidFill>
                  <a:schemeClr val="tx1"/>
                </a:solidFill>
              </a:rPr>
              <a:t>30</a:t>
            </a:fld>
            <a:endParaRPr lang="en-US" b="1" dirty="0">
              <a:solidFill>
                <a:schemeClr val="tx1"/>
              </a:solidFill>
            </a:endParaRPr>
          </a:p>
        </p:txBody>
      </p:sp>
      <p:sp>
        <p:nvSpPr>
          <p:cNvPr id="4" name="Pie 3"/>
          <p:cNvSpPr/>
          <p:nvPr/>
        </p:nvSpPr>
        <p:spPr>
          <a:xfrm rot="5400000">
            <a:off x="3837844" y="2841010"/>
            <a:ext cx="3927229" cy="3857627"/>
          </a:xfrm>
          <a:prstGeom prst="pie">
            <a:avLst>
              <a:gd name="adj1" fmla="val 5400004"/>
              <a:gd name="adj2" fmla="val 16183832"/>
            </a:avLst>
          </a:prstGeom>
          <a:solidFill>
            <a:srgbClr val="CCEC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5" name="Pie 4"/>
          <p:cNvSpPr/>
          <p:nvPr/>
        </p:nvSpPr>
        <p:spPr>
          <a:xfrm rot="16200000">
            <a:off x="4034205" y="2867392"/>
            <a:ext cx="3513990" cy="3857626"/>
          </a:xfrm>
          <a:prstGeom prst="pie">
            <a:avLst>
              <a:gd name="adj1" fmla="val 5367691"/>
              <a:gd name="adj2" fmla="val 162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6" name="Pie 5"/>
          <p:cNvSpPr/>
          <p:nvPr/>
        </p:nvSpPr>
        <p:spPr>
          <a:xfrm rot="5400000">
            <a:off x="4223973" y="2841009"/>
            <a:ext cx="3109545" cy="3857627"/>
          </a:xfrm>
          <a:prstGeom prst="pie">
            <a:avLst>
              <a:gd name="adj1" fmla="val 15624230"/>
              <a:gd name="adj2" fmla="val 16200000"/>
            </a:avLst>
          </a:prstGeom>
          <a:solidFill>
            <a:schemeClr val="bg1">
              <a:lumMod val="65000"/>
            </a:schemeClr>
          </a:solidFill>
          <a:ln w="5715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7" name="Rectangle 6"/>
          <p:cNvSpPr/>
          <p:nvPr/>
        </p:nvSpPr>
        <p:spPr>
          <a:xfrm>
            <a:off x="0" y="0"/>
            <a:ext cx="9144000" cy="2743200"/>
          </a:xfrm>
          <a:prstGeom prst="rect">
            <a:avLst/>
          </a:prstGeom>
          <a:solidFill>
            <a:schemeClr val="tx2">
              <a:lumMod val="40000"/>
              <a:lumOff val="60000"/>
            </a:schemeClr>
          </a:solidFill>
          <a:ln w="57150"/>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2800" dirty="0" smtClean="0">
                <a:solidFill>
                  <a:schemeClr val="tx1"/>
                </a:solidFill>
              </a:rPr>
              <a:t>After the ereb </a:t>
            </a:r>
            <a:r>
              <a:rPr lang="en-CA" sz="2800" b="1" dirty="0" smtClean="0">
                <a:solidFill>
                  <a:schemeClr val="tx1"/>
                </a:solidFill>
                <a:effectLst>
                  <a:glow rad="127000">
                    <a:schemeClr val="accent6"/>
                  </a:glow>
                </a:effectLst>
              </a:rPr>
              <a:t>(evening) </a:t>
            </a:r>
            <a:r>
              <a:rPr lang="en-CA" sz="2800" dirty="0" smtClean="0">
                <a:solidFill>
                  <a:schemeClr val="tx1"/>
                </a:solidFill>
              </a:rPr>
              <a:t>darkness occurred, the </a:t>
            </a:r>
            <a:br>
              <a:rPr lang="en-CA" sz="2800" dirty="0" smtClean="0">
                <a:solidFill>
                  <a:schemeClr val="tx1"/>
                </a:solidFill>
              </a:rPr>
            </a:br>
            <a:r>
              <a:rPr lang="en-CA" sz="2800" dirty="0" smtClean="0">
                <a:solidFill>
                  <a:schemeClr val="tx1"/>
                </a:solidFill>
              </a:rPr>
              <a:t>Night Season darkness </a:t>
            </a:r>
            <a:r>
              <a:rPr lang="en-CA" sz="2800" b="1" dirty="0" smtClean="0">
                <a:solidFill>
                  <a:schemeClr val="accent4">
                    <a:lumMod val="40000"/>
                    <a:lumOff val="60000"/>
                  </a:schemeClr>
                </a:solidFill>
                <a:effectLst>
                  <a:glow rad="127000">
                    <a:schemeClr val="tx1"/>
                  </a:glow>
                </a:effectLst>
              </a:rPr>
              <a:t>(layil) </a:t>
            </a:r>
            <a:r>
              <a:rPr lang="en-CA" sz="2800" dirty="0" smtClean="0">
                <a:solidFill>
                  <a:schemeClr val="tx1"/>
                </a:solidFill>
              </a:rPr>
              <a:t>passed by unannounced.</a:t>
            </a:r>
          </a:p>
          <a:p>
            <a:endParaRPr lang="en-CA" sz="2800" dirty="0">
              <a:solidFill>
                <a:schemeClr val="tx1"/>
              </a:solidFill>
            </a:endParaRPr>
          </a:p>
          <a:p>
            <a:pPr algn="ctr"/>
            <a:r>
              <a:rPr lang="en-CA" sz="2800" dirty="0" smtClean="0">
                <a:solidFill>
                  <a:schemeClr val="tx1"/>
                </a:solidFill>
              </a:rPr>
              <a:t>Then the </a:t>
            </a:r>
            <a:r>
              <a:rPr lang="en-CA" sz="2800" b="1" dirty="0" err="1" smtClean="0">
                <a:solidFill>
                  <a:schemeClr val="tx1"/>
                </a:solidFill>
                <a:effectLst>
                  <a:glow rad="127000">
                    <a:srgbClr val="FFFF00"/>
                  </a:glow>
                </a:effectLst>
              </a:rPr>
              <a:t>boqer</a:t>
            </a:r>
            <a:r>
              <a:rPr lang="en-CA" sz="2800" b="1" dirty="0" smtClean="0">
                <a:solidFill>
                  <a:schemeClr val="tx1"/>
                </a:solidFill>
                <a:effectLst>
                  <a:glow rad="127000">
                    <a:srgbClr val="FFFF00"/>
                  </a:glow>
                </a:effectLst>
              </a:rPr>
              <a:t> (DAWN / morning) </a:t>
            </a:r>
            <a:r>
              <a:rPr lang="en-CA" sz="2800" dirty="0" smtClean="0">
                <a:solidFill>
                  <a:schemeClr val="tx1"/>
                </a:solidFill>
              </a:rPr>
              <a:t>light triggers the termination of the previous 24 hour period. </a:t>
            </a:r>
            <a:endParaRPr lang="en-CA" sz="2800" dirty="0"/>
          </a:p>
        </p:txBody>
      </p:sp>
      <p:sp>
        <p:nvSpPr>
          <p:cNvPr id="8" name="Pie 7"/>
          <p:cNvSpPr/>
          <p:nvPr/>
        </p:nvSpPr>
        <p:spPr>
          <a:xfrm rot="16742375">
            <a:off x="4180085" y="2402155"/>
            <a:ext cx="3222231" cy="4734131"/>
          </a:xfrm>
          <a:prstGeom prst="pie">
            <a:avLst>
              <a:gd name="adj1" fmla="val 15624230"/>
              <a:gd name="adj2" fmla="val 16200000"/>
            </a:avLst>
          </a:prstGeom>
          <a:solidFill>
            <a:srgbClr val="FFFF00"/>
          </a:solidFill>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urved Down Arrow 8"/>
          <p:cNvSpPr/>
          <p:nvPr/>
        </p:nvSpPr>
        <p:spPr>
          <a:xfrm>
            <a:off x="3491646" y="2514600"/>
            <a:ext cx="4890355" cy="2133599"/>
          </a:xfrm>
          <a:prstGeom prst="curvedDownArrow">
            <a:avLst>
              <a:gd name="adj1" fmla="val 9856"/>
              <a:gd name="adj2" fmla="val 50000"/>
              <a:gd name="adj3" fmla="val 38462"/>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Up Arrow 9"/>
          <p:cNvSpPr/>
          <p:nvPr/>
        </p:nvSpPr>
        <p:spPr>
          <a:xfrm flipH="1">
            <a:off x="3200400" y="4796204"/>
            <a:ext cx="4863243" cy="1937234"/>
          </a:xfrm>
          <a:prstGeom prst="curvedUpArrow">
            <a:avLst>
              <a:gd name="adj1" fmla="val 11895"/>
              <a:gd name="adj2" fmla="val 50000"/>
              <a:gd name="adj3" fmla="val 25000"/>
            </a:avLst>
          </a:prstGeom>
          <a:solidFill>
            <a:schemeClr val="tx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Rounded Rectangular Callout 10"/>
          <p:cNvSpPr/>
          <p:nvPr/>
        </p:nvSpPr>
        <p:spPr>
          <a:xfrm>
            <a:off x="228600" y="3039209"/>
            <a:ext cx="2667000" cy="3513991"/>
          </a:xfrm>
          <a:prstGeom prst="wedgeRoundRectCallout">
            <a:avLst>
              <a:gd name="adj1" fmla="val 68399"/>
              <a:gd name="adj2" fmla="val -3472"/>
              <a:gd name="adj3" fmla="val 16667"/>
            </a:avLst>
          </a:prstGeom>
          <a:solidFill>
            <a:schemeClr val="accent6">
              <a:lumMod val="20000"/>
              <a:lumOff val="80000"/>
            </a:schemeClr>
          </a:solidFill>
          <a:ln w="76200">
            <a:solidFill>
              <a:schemeClr val="accent2">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4000" b="1" dirty="0" smtClean="0">
                <a:ln>
                  <a:solidFill>
                    <a:sysClr val="windowText" lastClr="000000"/>
                  </a:solidFill>
                </a:ln>
                <a:solidFill>
                  <a:srgbClr val="FF0000"/>
                </a:solidFill>
                <a:effectLst>
                  <a:glow rad="127000">
                    <a:srgbClr val="00FF00"/>
                  </a:glow>
                </a:effectLst>
              </a:rPr>
              <a:t>Day 1 </a:t>
            </a:r>
            <a:r>
              <a:rPr lang="en-CA" sz="3200" dirty="0" smtClean="0">
                <a:solidFill>
                  <a:schemeClr val="tx1"/>
                </a:solidFill>
              </a:rPr>
              <a:t>(through 6!) </a:t>
            </a:r>
            <a:r>
              <a:rPr lang="en-CA" sz="4000" dirty="0" smtClean="0">
                <a:solidFill>
                  <a:srgbClr val="FF0000"/>
                </a:solidFill>
                <a:effectLst>
                  <a:outerShdw blurRad="38100" dist="38100" dir="2700000" algn="tl">
                    <a:srgbClr val="000000">
                      <a:alpha val="43137"/>
                    </a:srgbClr>
                  </a:outerShdw>
                </a:effectLst>
              </a:rPr>
              <a:t>No work was done on Day 7!</a:t>
            </a:r>
            <a:endParaRPr lang="en-CA"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26220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2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750"/>
                                        <p:tgtEl>
                                          <p:spTgt spid="9"/>
                                        </p:tgtEl>
                                      </p:cBhvr>
                                    </p:animEffect>
                                  </p:childTnLst>
                                </p:cTn>
                              </p:par>
                              <p:par>
                                <p:cTn id="23" presetID="22" presetClass="entr" presetSubtype="2" fill="hold" grpId="0" nodeType="withEffect">
                                  <p:stCondLst>
                                    <p:cond delay="350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1750"/>
                                        <p:tgtEl>
                                          <p:spTgt spid="10"/>
                                        </p:tgtEl>
                                      </p:cBhvr>
                                    </p:animEffect>
                                  </p:childTnLst>
                                </p:cTn>
                              </p:par>
                              <p:par>
                                <p:cTn id="26" presetID="9" presetClass="entr" presetSubtype="0" fill="hold" grpId="0" nodeType="withEffect">
                                  <p:stCondLst>
                                    <p:cond delay="525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8403264" y="6439106"/>
            <a:ext cx="588336" cy="228600"/>
          </a:xfrm>
        </p:spPr>
        <p:txBody>
          <a:bodyPr/>
          <a:lstStyle/>
          <a:p>
            <a:fld id="{F716C96D-555A-4066-BF29-32A5BE0CACF3}" type="slidenum">
              <a:rPr lang="en-US" b="1" smtClean="0">
                <a:solidFill>
                  <a:schemeClr val="tx1"/>
                </a:solidFill>
              </a:rPr>
              <a:t>31</a:t>
            </a:fld>
            <a:endParaRPr lang="en-US" b="1" dirty="0">
              <a:solidFill>
                <a:schemeClr val="tx1"/>
              </a:solidFill>
            </a:endParaRPr>
          </a:p>
        </p:txBody>
      </p:sp>
      <p:grpSp>
        <p:nvGrpSpPr>
          <p:cNvPr id="4" name="Group 3"/>
          <p:cNvGrpSpPr/>
          <p:nvPr/>
        </p:nvGrpSpPr>
        <p:grpSpPr>
          <a:xfrm>
            <a:off x="3849932" y="2514600"/>
            <a:ext cx="3880340" cy="3927229"/>
            <a:chOff x="3849932" y="2806209"/>
            <a:chExt cx="3880340" cy="3927229"/>
          </a:xfrm>
        </p:grpSpPr>
        <p:sp>
          <p:nvSpPr>
            <p:cNvPr id="5" name="Pie 4"/>
            <p:cNvSpPr/>
            <p:nvPr/>
          </p:nvSpPr>
          <p:spPr>
            <a:xfrm rot="5400000">
              <a:off x="3837844" y="2841010"/>
              <a:ext cx="3927229" cy="3857627"/>
            </a:xfrm>
            <a:prstGeom prst="pie">
              <a:avLst>
                <a:gd name="adj1" fmla="val 5400004"/>
                <a:gd name="adj2" fmla="val 16183832"/>
              </a:avLst>
            </a:prstGeom>
            <a:solidFill>
              <a:srgbClr val="CCECFF"/>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6" name="Pie 5"/>
            <p:cNvSpPr/>
            <p:nvPr/>
          </p:nvSpPr>
          <p:spPr>
            <a:xfrm rot="16200000">
              <a:off x="4034205" y="2867392"/>
              <a:ext cx="3513990" cy="3857626"/>
            </a:xfrm>
            <a:prstGeom prst="pie">
              <a:avLst>
                <a:gd name="adj1" fmla="val 5367691"/>
                <a:gd name="adj2" fmla="val 16200000"/>
              </a:avLst>
            </a:prstGeom>
            <a:solidFill>
              <a:schemeClr val="tx1"/>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Pie 6"/>
            <p:cNvSpPr/>
            <p:nvPr/>
          </p:nvSpPr>
          <p:spPr>
            <a:xfrm rot="5400000">
              <a:off x="4223973" y="2841009"/>
              <a:ext cx="3109545" cy="3857627"/>
            </a:xfrm>
            <a:prstGeom prst="pie">
              <a:avLst>
                <a:gd name="adj1" fmla="val 15624230"/>
                <a:gd name="adj2" fmla="val 16200000"/>
              </a:avLst>
            </a:prstGeom>
            <a:solidFill>
              <a:schemeClr val="bg1">
                <a:lumMod val="65000"/>
              </a:schemeClr>
            </a:solidFill>
            <a:ln w="57150">
              <a:solidFill>
                <a:schemeClr val="accent6">
                  <a:lumMod val="60000"/>
                  <a:lumOff val="4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
        <p:nvSpPr>
          <p:cNvPr id="8" name="Rectangle 7"/>
          <p:cNvSpPr/>
          <p:nvPr/>
        </p:nvSpPr>
        <p:spPr>
          <a:xfrm>
            <a:off x="152400" y="152400"/>
            <a:ext cx="8763000" cy="1600200"/>
          </a:xfrm>
          <a:prstGeom prst="rect">
            <a:avLst/>
          </a:prstGeom>
          <a:solidFill>
            <a:schemeClr val="tx2">
              <a:lumMod val="40000"/>
              <a:lumOff val="60000"/>
            </a:schemeClr>
          </a:solidFill>
          <a:effectLst>
            <a:glow rad="1270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h="25400" prst="softRound"/>
            </a:sp3d>
          </a:bodyPr>
          <a:lstStyle/>
          <a:p>
            <a:pPr algn="ctr"/>
            <a:r>
              <a:rPr lang="en-CA" sz="4800" b="1" dirty="0" err="1" smtClean="0">
                <a:ln>
                  <a:solidFill>
                    <a:schemeClr val="accent6">
                      <a:lumMod val="75000"/>
                    </a:schemeClr>
                  </a:solidFill>
                </a:ln>
                <a:solidFill>
                  <a:srgbClr val="FFFF00"/>
                </a:solidFill>
                <a:latin typeface="Arial Black" pitchFamily="34" charset="0"/>
              </a:rPr>
              <a:t>Yahuah’s</a:t>
            </a:r>
            <a:r>
              <a:rPr lang="en-CA" sz="4800" b="1" dirty="0" smtClean="0">
                <a:ln>
                  <a:solidFill>
                    <a:schemeClr val="accent6">
                      <a:lumMod val="75000"/>
                    </a:schemeClr>
                  </a:solidFill>
                </a:ln>
                <a:solidFill>
                  <a:srgbClr val="FFFF00"/>
                </a:solidFill>
                <a:latin typeface="Arial Black" pitchFamily="34" charset="0"/>
              </a:rPr>
              <a:t> Days of Creation - </a:t>
            </a:r>
            <a:r>
              <a:rPr lang="en-CA" sz="4800" b="1" dirty="0" smtClean="0">
                <a:ln>
                  <a:solidFill>
                    <a:schemeClr val="accent6">
                      <a:lumMod val="75000"/>
                    </a:schemeClr>
                  </a:solidFill>
                </a:ln>
                <a:solidFill>
                  <a:srgbClr val="FFFF00"/>
                </a:solidFill>
                <a:effectLst>
                  <a:glow rad="127000">
                    <a:srgbClr val="66FFFF"/>
                  </a:glow>
                </a:effectLst>
                <a:latin typeface="Arial Black" pitchFamily="34" charset="0"/>
              </a:rPr>
              <a:t>Dawn to Dawn</a:t>
            </a:r>
            <a:endParaRPr lang="en-CA" sz="4800" b="1" dirty="0">
              <a:ln>
                <a:solidFill>
                  <a:schemeClr val="accent6">
                    <a:lumMod val="75000"/>
                  </a:schemeClr>
                </a:solidFill>
              </a:ln>
              <a:solidFill>
                <a:srgbClr val="FFFF00"/>
              </a:solidFill>
              <a:effectLst>
                <a:glow rad="127000">
                  <a:srgbClr val="66FFFF"/>
                </a:glow>
              </a:effectLst>
              <a:latin typeface="Arial Black" pitchFamily="34" charset="0"/>
            </a:endParaRPr>
          </a:p>
        </p:txBody>
      </p:sp>
      <p:sp>
        <p:nvSpPr>
          <p:cNvPr id="9" name="Pie 8"/>
          <p:cNvSpPr/>
          <p:nvPr/>
        </p:nvSpPr>
        <p:spPr>
          <a:xfrm rot="16742375">
            <a:off x="4180085" y="2145717"/>
            <a:ext cx="3222231" cy="4734131"/>
          </a:xfrm>
          <a:prstGeom prst="pie">
            <a:avLst>
              <a:gd name="adj1" fmla="val 15624230"/>
              <a:gd name="adj2" fmla="val 16200000"/>
            </a:avLst>
          </a:prstGeom>
          <a:solidFill>
            <a:srgbClr val="FFFF00"/>
          </a:solidFill>
          <a:ln w="57150">
            <a:solidFill>
              <a:srgbClr val="7030A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0" name="Curved Down Arrow 9"/>
          <p:cNvSpPr/>
          <p:nvPr/>
        </p:nvSpPr>
        <p:spPr>
          <a:xfrm>
            <a:off x="3491646" y="2258162"/>
            <a:ext cx="4890355" cy="2133599"/>
          </a:xfrm>
          <a:prstGeom prst="curvedDownArrow">
            <a:avLst>
              <a:gd name="adj1" fmla="val 9856"/>
              <a:gd name="adj2" fmla="val 50000"/>
              <a:gd name="adj3" fmla="val 38462"/>
            </a:avLst>
          </a:prstGeom>
          <a:solidFill>
            <a:srgbClr val="00FF00"/>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Curved Up Arrow 10"/>
          <p:cNvSpPr/>
          <p:nvPr/>
        </p:nvSpPr>
        <p:spPr>
          <a:xfrm flipH="1">
            <a:off x="3200400" y="4539766"/>
            <a:ext cx="4863243" cy="1937234"/>
          </a:xfrm>
          <a:prstGeom prst="curvedUpArrow">
            <a:avLst>
              <a:gd name="adj1" fmla="val 11895"/>
              <a:gd name="adj2" fmla="val 50000"/>
              <a:gd name="adj3" fmla="val 25000"/>
            </a:avLst>
          </a:prstGeom>
          <a:solidFill>
            <a:schemeClr val="tx1"/>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Rounded Rectangular Callout 11"/>
          <p:cNvSpPr/>
          <p:nvPr/>
        </p:nvSpPr>
        <p:spPr>
          <a:xfrm>
            <a:off x="228600" y="2077793"/>
            <a:ext cx="2133600" cy="1137257"/>
          </a:xfrm>
          <a:prstGeom prst="wedgeRoundRectCallout">
            <a:avLst>
              <a:gd name="adj1" fmla="val 103893"/>
              <a:gd name="adj2" fmla="val 161459"/>
              <a:gd name="adj3" fmla="val 16667"/>
            </a:avLst>
          </a:prstGeom>
          <a:gradFill>
            <a:gsLst>
              <a:gs pos="0">
                <a:schemeClr val="accent1">
                  <a:tint val="66000"/>
                  <a:satMod val="160000"/>
                </a:schemeClr>
              </a:gs>
              <a:gs pos="32000">
                <a:schemeClr val="accent1">
                  <a:tint val="44500"/>
                  <a:satMod val="160000"/>
                </a:schemeClr>
              </a:gs>
              <a:gs pos="60000">
                <a:schemeClr val="bg1">
                  <a:lumMod val="50000"/>
                </a:schemeClr>
              </a:gs>
            </a:gsLst>
            <a:lin ang="5400000" scaled="0"/>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5400" dirty="0" smtClean="0">
                <a:solidFill>
                  <a:srgbClr val="00FF00"/>
                </a:solidFill>
                <a:latin typeface="Comic Sans MS" pitchFamily="66" charset="0"/>
              </a:rPr>
              <a:t>Dawn </a:t>
            </a:r>
            <a:endParaRPr lang="en-CA" sz="5400" dirty="0">
              <a:solidFill>
                <a:srgbClr val="00FF00"/>
              </a:solidFill>
              <a:latin typeface="Comic Sans MS" pitchFamily="66" charset="0"/>
            </a:endParaRPr>
          </a:p>
        </p:txBody>
      </p:sp>
      <p:sp>
        <p:nvSpPr>
          <p:cNvPr id="13" name="Oval 12"/>
          <p:cNvSpPr/>
          <p:nvPr/>
        </p:nvSpPr>
        <p:spPr>
          <a:xfrm>
            <a:off x="685800" y="3886200"/>
            <a:ext cx="914400" cy="914400"/>
          </a:xfrm>
          <a:prstGeom prst="ellipse">
            <a:avLst/>
          </a:prstGeom>
          <a:gradFill>
            <a:gsLst>
              <a:gs pos="0">
                <a:schemeClr val="accent1">
                  <a:tint val="66000"/>
                  <a:satMod val="160000"/>
                </a:schemeClr>
              </a:gs>
              <a:gs pos="50000">
                <a:schemeClr val="accent1">
                  <a:tint val="44500"/>
                  <a:satMod val="160000"/>
                </a:schemeClr>
              </a:gs>
              <a:gs pos="100000">
                <a:schemeClr val="bg1">
                  <a:lumMod val="50000"/>
                </a:schemeClr>
              </a:gs>
            </a:gsLst>
            <a:lin ang="5400000" scaled="0"/>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3600" dirty="0" smtClean="0">
                <a:solidFill>
                  <a:srgbClr val="66FFFF"/>
                </a:solidFill>
              </a:rPr>
              <a:t>to</a:t>
            </a:r>
            <a:endParaRPr lang="en-CA" sz="3600" dirty="0">
              <a:solidFill>
                <a:srgbClr val="66FFFF"/>
              </a:solidFill>
            </a:endParaRPr>
          </a:p>
        </p:txBody>
      </p:sp>
      <p:sp>
        <p:nvSpPr>
          <p:cNvPr id="14" name="Rounded Rectangular Callout 13"/>
          <p:cNvSpPr/>
          <p:nvPr/>
        </p:nvSpPr>
        <p:spPr>
          <a:xfrm>
            <a:off x="304800" y="5574456"/>
            <a:ext cx="2133600" cy="1137257"/>
          </a:xfrm>
          <a:prstGeom prst="wedgeRoundRectCallout">
            <a:avLst>
              <a:gd name="adj1" fmla="val 100047"/>
              <a:gd name="adj2" fmla="val -145725"/>
              <a:gd name="adj3" fmla="val 16667"/>
            </a:avLst>
          </a:prstGeom>
          <a:gradFill>
            <a:gsLst>
              <a:gs pos="36000">
                <a:schemeClr val="bg1">
                  <a:lumMod val="50000"/>
                </a:schemeClr>
              </a:gs>
              <a:gs pos="67000">
                <a:schemeClr val="accent1">
                  <a:tint val="44500"/>
                  <a:satMod val="160000"/>
                </a:schemeClr>
              </a:gs>
              <a:gs pos="100000">
                <a:schemeClr val="accent1">
                  <a:tint val="23500"/>
                  <a:satMod val="160000"/>
                </a:schemeClr>
              </a:gs>
            </a:gsLst>
            <a:lin ang="5400000" scaled="0"/>
          </a:gradFill>
          <a:effectLst>
            <a:glow rad="127000">
              <a:srgbClr val="FFFF00"/>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CA" sz="5400" dirty="0" smtClean="0">
                <a:solidFill>
                  <a:srgbClr val="00FF00"/>
                </a:solidFill>
                <a:latin typeface="Comic Sans MS" pitchFamily="66" charset="0"/>
              </a:rPr>
              <a:t>Dawn </a:t>
            </a:r>
            <a:endParaRPr lang="en-CA" sz="5400" dirty="0">
              <a:solidFill>
                <a:srgbClr val="00FF00"/>
              </a:solidFill>
              <a:latin typeface="Comic Sans MS" pitchFamily="66" charset="0"/>
            </a:endParaRPr>
          </a:p>
        </p:txBody>
      </p:sp>
      <p:sp>
        <p:nvSpPr>
          <p:cNvPr id="15" name="Oval 14"/>
          <p:cNvSpPr/>
          <p:nvPr/>
        </p:nvSpPr>
        <p:spPr>
          <a:xfrm>
            <a:off x="4984872" y="3651742"/>
            <a:ext cx="1587745" cy="1480038"/>
          </a:xfrm>
          <a:prstGeom prst="ellipse">
            <a:avLst/>
          </a:prstGeom>
          <a:solidFill>
            <a:srgbClr val="66FFFF"/>
          </a:solidFill>
          <a:ln w="76200">
            <a:solidFill>
              <a:schemeClr val="tx2">
                <a:lumMod val="60000"/>
                <a:lumOff val="40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600" dirty="0" smtClean="0">
                <a:ln>
                  <a:solidFill>
                    <a:schemeClr val="tx1"/>
                  </a:solidFill>
                </a:ln>
                <a:solidFill>
                  <a:srgbClr val="FF0066"/>
                </a:solidFill>
                <a:effectLst>
                  <a:glow rad="127000">
                    <a:srgbClr val="FFFF00"/>
                  </a:glow>
                </a:effectLst>
                <a:sym typeface="Wingdings" pitchFamily="2" charset="2"/>
              </a:rPr>
              <a:t></a:t>
            </a:r>
            <a:endParaRPr lang="en-CA" sz="9600" dirty="0">
              <a:ln>
                <a:solidFill>
                  <a:schemeClr val="tx1"/>
                </a:solidFill>
              </a:ln>
              <a:solidFill>
                <a:srgbClr val="FF0066"/>
              </a:solidFill>
              <a:effectLst>
                <a:glow rad="127000">
                  <a:srgbClr val="FFFF00"/>
                </a:glow>
              </a:effectLst>
            </a:endParaRPr>
          </a:p>
        </p:txBody>
      </p:sp>
    </p:spTree>
    <p:extLst>
      <p:ext uri="{BB962C8B-B14F-4D97-AF65-F5344CB8AC3E}">
        <p14:creationId xmlns:p14="http://schemas.microsoft.com/office/powerpoint/2010/main" val="9071593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750"/>
                                        <p:tgtEl>
                                          <p:spTgt spid="12"/>
                                        </p:tgtEl>
                                      </p:cBhvr>
                                    </p:animEffect>
                                  </p:childTnLst>
                                </p:cTn>
                              </p:par>
                              <p:par>
                                <p:cTn id="15" presetID="22" presetClass="entr" presetSubtype="8" fill="hold" grpId="0" nodeType="withEffect">
                                  <p:stCondLst>
                                    <p:cond delay="225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750"/>
                                        <p:tgtEl>
                                          <p:spTgt spid="10"/>
                                        </p:tgtEl>
                                      </p:cBhvr>
                                    </p:animEffect>
                                  </p:childTnLst>
                                </p:cTn>
                              </p:par>
                              <p:par>
                                <p:cTn id="18" presetID="22" presetClass="entr" presetSubtype="2" fill="hold" grpId="0" nodeType="withEffect">
                                  <p:stCondLst>
                                    <p:cond delay="425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1750"/>
                                        <p:tgtEl>
                                          <p:spTgt spid="11"/>
                                        </p:tgtEl>
                                      </p:cBhvr>
                                    </p:animEffect>
                                  </p:childTnLst>
                                </p:cTn>
                              </p:par>
                              <p:par>
                                <p:cTn id="21" presetID="42" presetClass="entr" presetSubtype="0" fill="hold" grpId="0" nodeType="withEffect">
                                  <p:stCondLst>
                                    <p:cond delay="6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700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1750"/>
                                        <p:tgtEl>
                                          <p:spTgt spid="14"/>
                                        </p:tgtEl>
                                      </p:cBhvr>
                                    </p:animEffect>
                                  </p:childTnLst>
                                </p:cTn>
                              </p:par>
                              <p:par>
                                <p:cTn id="29" presetID="31" presetClass="entr" presetSubtype="0" repeatCount="3000" fill="hold" grpId="0" nodeType="withEffect">
                                  <p:stCondLst>
                                    <p:cond delay="825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53200"/>
            <a:ext cx="588336" cy="228600"/>
          </a:xfrm>
        </p:spPr>
        <p:txBody>
          <a:bodyPr/>
          <a:lstStyle/>
          <a:p>
            <a:fld id="{F716C96D-555A-4066-BF29-32A5BE0CACF3}" type="slidenum">
              <a:rPr lang="en-US" smtClean="0">
                <a:solidFill>
                  <a:schemeClr val="bg2"/>
                </a:solidFill>
              </a:rPr>
              <a:t>32</a:t>
            </a:fld>
            <a:endParaRPr lang="en-US" dirty="0">
              <a:solidFill>
                <a:schemeClr val="bg2"/>
              </a:solidFill>
            </a:endParaRPr>
          </a:p>
        </p:txBody>
      </p:sp>
      <p:sp>
        <p:nvSpPr>
          <p:cNvPr id="3" name="Content Placeholder 2"/>
          <p:cNvSpPr txBox="1">
            <a:spLocks/>
          </p:cNvSpPr>
          <p:nvPr/>
        </p:nvSpPr>
        <p:spPr>
          <a:xfrm>
            <a:off x="381000" y="914400"/>
            <a:ext cx="8246235" cy="5715000"/>
          </a:xfrm>
          <a:prstGeom prst="rect">
            <a:avLst/>
          </a:prstGeom>
        </p:spPr>
        <p:txBody>
          <a:bodyPr>
            <a:normAutofit fontScale="70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nSpc>
                <a:spcPct val="120000"/>
              </a:lnSpc>
            </a:pPr>
            <a:r>
              <a:rPr lang="en-US" sz="3200" b="1" dirty="0" smtClean="0">
                <a:solidFill>
                  <a:srgbClr val="FFFF00"/>
                </a:solidFill>
              </a:rPr>
              <a:t>Not one “day” can begin with evening &lt;ereb&gt; because the evening contains “light” received from the Day Season. </a:t>
            </a:r>
          </a:p>
          <a:p>
            <a:pPr marL="0" indent="0" algn="ctr">
              <a:lnSpc>
                <a:spcPct val="120000"/>
              </a:lnSpc>
              <a:buNone/>
            </a:pPr>
            <a:r>
              <a:rPr lang="en-US" sz="3200" b="1" dirty="0" smtClean="0">
                <a:solidFill>
                  <a:srgbClr val="FFFF00"/>
                </a:solidFill>
              </a:rPr>
              <a:t> </a:t>
            </a:r>
            <a:r>
              <a:rPr lang="en-US" sz="3200" dirty="0" smtClean="0">
                <a:solidFill>
                  <a:srgbClr val="FFFF00"/>
                </a:solidFill>
              </a:rPr>
              <a:t/>
            </a:r>
            <a:br>
              <a:rPr lang="en-US" sz="3200" dirty="0" smtClean="0">
                <a:solidFill>
                  <a:srgbClr val="FFFF00"/>
                </a:solidFill>
              </a:rPr>
            </a:br>
            <a:r>
              <a:rPr lang="en-US" sz="4400" b="1" u="sng" dirty="0" smtClean="0">
                <a:solidFill>
                  <a:schemeClr val="bg1"/>
                </a:solidFill>
                <a:effectLst>
                  <a:outerShdw blurRad="38100" dist="38100" dir="2700000" algn="tl">
                    <a:srgbClr val="000000">
                      <a:alpha val="43137"/>
                    </a:srgbClr>
                  </a:outerShdw>
                </a:effectLst>
              </a:rPr>
              <a:t>It is impossible for </a:t>
            </a:r>
            <a:br>
              <a:rPr lang="en-US" sz="4400" b="1" u="sng" dirty="0" smtClean="0">
                <a:solidFill>
                  <a:schemeClr val="bg1"/>
                </a:solidFill>
                <a:effectLst>
                  <a:outerShdw blurRad="38100" dist="38100" dir="2700000" algn="tl">
                    <a:srgbClr val="000000">
                      <a:alpha val="43137"/>
                    </a:srgbClr>
                  </a:outerShdw>
                </a:effectLst>
              </a:rPr>
            </a:br>
            <a:r>
              <a:rPr lang="en-US" sz="4400" b="1" u="sng" dirty="0" smtClean="0">
                <a:solidFill>
                  <a:schemeClr val="bg1"/>
                </a:solidFill>
                <a:effectLst>
                  <a:outerShdw blurRad="38100" dist="38100" dir="2700000" algn="tl">
                    <a:srgbClr val="000000">
                      <a:alpha val="43137"/>
                    </a:srgbClr>
                  </a:outerShdw>
                </a:effectLst>
              </a:rPr>
              <a:t>evening</a:t>
            </a:r>
            <a:r>
              <a:rPr lang="en-US" sz="4400" b="1" dirty="0" smtClean="0">
                <a:solidFill>
                  <a:schemeClr val="bg1"/>
                </a:solidFill>
                <a:effectLst>
                  <a:outerShdw blurRad="38100" dist="38100" dir="2700000" algn="tl">
                    <a:srgbClr val="000000">
                      <a:alpha val="43137"/>
                    </a:srgbClr>
                  </a:outerShdw>
                </a:effectLst>
              </a:rPr>
              <a:t> </a:t>
            </a:r>
            <a:r>
              <a:rPr lang="en-US" sz="4400" b="1" u="sng" dirty="0" smtClean="0">
                <a:solidFill>
                  <a:schemeClr val="bg1"/>
                </a:solidFill>
                <a:effectLst>
                  <a:outerShdw blurRad="38100" dist="38100" dir="2700000" algn="tl">
                    <a:srgbClr val="000000">
                      <a:alpha val="43137"/>
                    </a:srgbClr>
                  </a:outerShdw>
                </a:effectLst>
              </a:rPr>
              <a:t>to begin any</a:t>
            </a:r>
            <a:r>
              <a:rPr lang="en-US" sz="4400" b="1" dirty="0" smtClean="0">
                <a:solidFill>
                  <a:schemeClr val="bg1"/>
                </a:solidFill>
                <a:effectLst>
                  <a:outerShdw blurRad="38100" dist="38100" dir="2700000" algn="tl">
                    <a:srgbClr val="000000">
                      <a:alpha val="43137"/>
                    </a:srgbClr>
                  </a:outerShdw>
                </a:effectLst>
              </a:rPr>
              <a:t> “</a:t>
            </a:r>
            <a:r>
              <a:rPr lang="en-US" sz="4400" b="1" u="sng" dirty="0" smtClean="0">
                <a:solidFill>
                  <a:schemeClr val="bg1"/>
                </a:solidFill>
                <a:effectLst>
                  <a:outerShdw blurRad="38100" dist="38100" dir="2700000" algn="tl">
                    <a:srgbClr val="000000">
                      <a:alpha val="43137"/>
                    </a:srgbClr>
                  </a:outerShdw>
                </a:effectLst>
              </a:rPr>
              <a:t>new</a:t>
            </a:r>
            <a:r>
              <a:rPr lang="en-US" sz="4400" b="1" dirty="0" smtClean="0">
                <a:solidFill>
                  <a:schemeClr val="bg1"/>
                </a:solidFill>
                <a:effectLst>
                  <a:outerShdw blurRad="38100" dist="38100" dir="2700000" algn="tl">
                    <a:srgbClr val="000000">
                      <a:alpha val="43137"/>
                    </a:srgbClr>
                  </a:outerShdw>
                </a:effectLst>
              </a:rPr>
              <a:t> </a:t>
            </a:r>
            <a:r>
              <a:rPr lang="en-US" sz="4400" b="1" u="sng" dirty="0" smtClean="0">
                <a:solidFill>
                  <a:schemeClr val="bg1"/>
                </a:solidFill>
                <a:effectLst>
                  <a:outerShdw blurRad="38100" dist="38100" dir="2700000" algn="tl">
                    <a:srgbClr val="000000">
                      <a:alpha val="43137"/>
                    </a:srgbClr>
                  </a:outerShdw>
                </a:effectLst>
              </a:rPr>
              <a:t>day</a:t>
            </a:r>
            <a:r>
              <a:rPr lang="en-US" sz="4400" b="1" dirty="0" smtClean="0">
                <a:solidFill>
                  <a:schemeClr val="bg1"/>
                </a:solidFill>
                <a:effectLst>
                  <a:outerShdw blurRad="38100" dist="38100" dir="2700000" algn="tl">
                    <a:srgbClr val="000000">
                      <a:alpha val="43137"/>
                    </a:srgbClr>
                  </a:outerShdw>
                </a:effectLst>
              </a:rPr>
              <a:t>”</a:t>
            </a:r>
            <a:r>
              <a:rPr lang="en-US" sz="4400" b="1" u="sng" dirty="0" smtClean="0">
                <a:solidFill>
                  <a:schemeClr val="bg1"/>
                </a:solidFill>
                <a:effectLst>
                  <a:outerShdw blurRad="38100" dist="38100" dir="2700000" algn="tl">
                    <a:srgbClr val="000000">
                      <a:alpha val="43137"/>
                    </a:srgbClr>
                  </a:outerShdw>
                </a:effectLst>
              </a:rPr>
              <a:t/>
            </a:r>
            <a:br>
              <a:rPr lang="en-US" sz="4400" b="1" u="sng" dirty="0" smtClean="0">
                <a:solidFill>
                  <a:schemeClr val="bg1"/>
                </a:solidFill>
                <a:effectLst>
                  <a:outerShdw blurRad="38100" dist="38100" dir="2700000" algn="tl">
                    <a:srgbClr val="000000">
                      <a:alpha val="43137"/>
                    </a:srgbClr>
                  </a:outerShdw>
                </a:effectLst>
              </a:rPr>
            </a:br>
            <a:r>
              <a:rPr lang="en-US" sz="4400" b="1" dirty="0" smtClean="0">
                <a:solidFill>
                  <a:schemeClr val="bg1"/>
                </a:solidFill>
                <a:effectLst>
                  <a:outerShdw blurRad="38100" dist="38100" dir="2700000" algn="tl">
                    <a:srgbClr val="000000">
                      <a:alpha val="43137"/>
                    </a:srgbClr>
                  </a:outerShdw>
                </a:effectLst>
              </a:rPr>
              <a:t>because “</a:t>
            </a:r>
            <a:r>
              <a:rPr lang="en-US" sz="4400" b="1" u="sng" dirty="0" smtClean="0">
                <a:solidFill>
                  <a:schemeClr val="bg1"/>
                </a:solidFill>
                <a:effectLst>
                  <a:outerShdw blurRad="38100" dist="38100" dir="2700000" algn="tl">
                    <a:srgbClr val="000000">
                      <a:alpha val="43137"/>
                    </a:srgbClr>
                  </a:outerShdw>
                </a:effectLst>
              </a:rPr>
              <a:t>light</a:t>
            </a:r>
            <a:r>
              <a:rPr lang="en-US" sz="4400" b="1" dirty="0" smtClean="0">
                <a:solidFill>
                  <a:schemeClr val="bg1"/>
                </a:solidFill>
                <a:effectLst>
                  <a:outerShdw blurRad="38100" dist="38100" dir="2700000" algn="tl">
                    <a:srgbClr val="000000">
                      <a:alpha val="43137"/>
                    </a:srgbClr>
                  </a:outerShdw>
                </a:effectLst>
              </a:rPr>
              <a:t>” </a:t>
            </a:r>
            <a:r>
              <a:rPr lang="en-US" sz="4400" b="1" u="sng" dirty="0" smtClean="0">
                <a:solidFill>
                  <a:schemeClr val="bg1"/>
                </a:solidFill>
                <a:effectLst>
                  <a:outerShdw blurRad="38100" dist="38100" dir="2700000" algn="tl">
                    <a:srgbClr val="000000">
                      <a:alpha val="43137"/>
                    </a:srgbClr>
                  </a:outerShdw>
                </a:effectLst>
              </a:rPr>
              <a:t>must be</a:t>
            </a:r>
            <a:r>
              <a:rPr lang="en-US" sz="4400" b="1" dirty="0" smtClean="0">
                <a:solidFill>
                  <a:schemeClr val="bg1"/>
                </a:solidFill>
                <a:effectLst>
                  <a:outerShdw blurRad="38100" dist="38100" dir="2700000" algn="tl">
                    <a:srgbClr val="000000">
                      <a:alpha val="43137"/>
                    </a:srgbClr>
                  </a:outerShdw>
                </a:effectLst>
              </a:rPr>
              <a:t> </a:t>
            </a:r>
            <a:r>
              <a:rPr lang="en-US" sz="4400" b="1" u="sng" dirty="0" smtClean="0">
                <a:solidFill>
                  <a:schemeClr val="bg1"/>
                </a:solidFill>
                <a:effectLst>
                  <a:outerShdw blurRad="38100" dist="38100" dir="2700000" algn="tl">
                    <a:srgbClr val="000000">
                      <a:alpha val="43137"/>
                    </a:srgbClr>
                  </a:outerShdw>
                </a:effectLst>
              </a:rPr>
              <a:t>present first</a:t>
            </a:r>
            <a:r>
              <a:rPr lang="en-US" sz="4400" b="1" dirty="0" smtClean="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a:r>
            <a:br>
              <a:rPr lang="en-US" sz="3200" b="1" dirty="0" smtClean="0">
                <a:solidFill>
                  <a:schemeClr val="bg1"/>
                </a:solidFill>
                <a:effectLst>
                  <a:outerShdw blurRad="38100" dist="38100" dir="2700000" algn="tl">
                    <a:srgbClr val="000000">
                      <a:alpha val="43137"/>
                    </a:srgbClr>
                  </a:outerShdw>
                </a:effectLst>
              </a:rPr>
            </a:br>
            <a:endParaRPr lang="en-US" sz="3200" b="1" dirty="0" smtClean="0">
              <a:solidFill>
                <a:schemeClr val="bg1"/>
              </a:solidFill>
              <a:effectLst>
                <a:outerShdw blurRad="38100" dist="38100" dir="2700000" algn="tl">
                  <a:srgbClr val="000000">
                    <a:alpha val="43137"/>
                  </a:srgbClr>
                </a:outerShdw>
              </a:effectLst>
            </a:endParaRPr>
          </a:p>
          <a:p>
            <a:pPr>
              <a:lnSpc>
                <a:spcPct val="120000"/>
              </a:lnSpc>
            </a:pPr>
            <a:r>
              <a:rPr lang="en-US" sz="3200" b="1" dirty="0" smtClean="0">
                <a:solidFill>
                  <a:srgbClr val="FFFF00"/>
                </a:solidFill>
              </a:rPr>
              <a:t>LIGHT begins everything.  </a:t>
            </a:r>
            <a:r>
              <a:rPr lang="en-US" sz="3200" b="1" dirty="0">
                <a:solidFill>
                  <a:srgbClr val="FFFF00"/>
                </a:solidFill>
              </a:rPr>
              <a:t>Have you noticed that </a:t>
            </a:r>
            <a:r>
              <a:rPr lang="en-US" sz="3200" b="1" dirty="0">
                <a:solidFill>
                  <a:srgbClr val="66FFFF"/>
                </a:solidFill>
                <a:effectLst>
                  <a:outerShdw blurRad="38100" dist="38100" dir="2700000" algn="tl">
                    <a:srgbClr val="000000">
                      <a:alpha val="43137"/>
                    </a:srgbClr>
                  </a:outerShdw>
                </a:effectLst>
              </a:rPr>
              <a:t>Yahuah</a:t>
            </a:r>
            <a:r>
              <a:rPr lang="en-US" sz="3200" b="1" dirty="0"/>
              <a:t> </a:t>
            </a:r>
            <a:r>
              <a:rPr lang="en-US" sz="3200" b="1" dirty="0">
                <a:solidFill>
                  <a:srgbClr val="FFFF00"/>
                </a:solidFill>
              </a:rPr>
              <a:t>does not even mention the sun, neither in rising nor in setting for the 1</a:t>
            </a:r>
            <a:r>
              <a:rPr lang="en-US" sz="3200" b="1" baseline="30000" dirty="0">
                <a:solidFill>
                  <a:srgbClr val="FFFF00"/>
                </a:solidFill>
              </a:rPr>
              <a:t>st</a:t>
            </a:r>
            <a:r>
              <a:rPr lang="en-US" sz="3200" b="1" dirty="0">
                <a:solidFill>
                  <a:srgbClr val="FFFF00"/>
                </a:solidFill>
              </a:rPr>
              <a:t> day of creation? </a:t>
            </a:r>
            <a:r>
              <a:rPr lang="en-US" sz="3200" b="1" dirty="0" smtClean="0">
                <a:solidFill>
                  <a:srgbClr val="FFFF00"/>
                </a:solidFill>
              </a:rPr>
              <a:t> Why?</a:t>
            </a:r>
            <a:endParaRPr lang="en-US" sz="3200" b="1" dirty="0">
              <a:solidFill>
                <a:srgbClr val="FFFF00"/>
              </a:solidFill>
            </a:endParaRPr>
          </a:p>
          <a:p>
            <a:pPr marL="0" indent="0">
              <a:buNone/>
            </a:pPr>
            <a:endParaRPr lang="en-US" sz="1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120000"/>
              </a:lnSpc>
            </a:pPr>
            <a:r>
              <a:rPr lang="en-US" sz="3200" b="1" dirty="0" smtClean="0">
                <a:solidFill>
                  <a:srgbClr val="FFFF00"/>
                </a:solidFill>
              </a:rPr>
              <a:t>Because, the </a:t>
            </a:r>
            <a:r>
              <a:rPr lang="en-US" sz="3200" b="1" dirty="0" err="1" smtClean="0">
                <a:solidFill>
                  <a:srgbClr val="FFFF00"/>
                </a:solidFill>
              </a:rPr>
              <a:t>sun</a:t>
            </a:r>
            <a:r>
              <a:rPr lang="en-US" sz="3200" b="1" u="sng" dirty="0" err="1" smtClean="0">
                <a:solidFill>
                  <a:srgbClr val="FFFF00"/>
                </a:solidFill>
              </a:rPr>
              <a:t>LIGHT</a:t>
            </a:r>
            <a:r>
              <a:rPr lang="en-US" sz="3200" b="1" dirty="0" smtClean="0">
                <a:solidFill>
                  <a:srgbClr val="FFFF00"/>
                </a:solidFill>
              </a:rPr>
              <a:t> could not begin the “day” until it was commanded too.  But, from the beginning, the “evening unit” always belonged to the “Light Season” because it has the mixing of “light” with the “night.” </a:t>
            </a:r>
          </a:p>
        </p:txBody>
      </p:sp>
      <p:sp>
        <p:nvSpPr>
          <p:cNvPr id="4" name="Title 3"/>
          <p:cNvSpPr txBox="1">
            <a:spLocks/>
          </p:cNvSpPr>
          <p:nvPr/>
        </p:nvSpPr>
        <p:spPr>
          <a:xfrm>
            <a:off x="16635" y="1524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Conclusion for &lt;ereb&gt;</a:t>
            </a:r>
            <a:endParaRPr lang="en-US" cap="none" dirty="0">
              <a:latin typeface="Arial Rounded MT Bold" pitchFamily="34" charset="0"/>
            </a:endParaRPr>
          </a:p>
        </p:txBody>
      </p:sp>
    </p:spTree>
    <p:extLst>
      <p:ext uri="{BB962C8B-B14F-4D97-AF65-F5344CB8AC3E}">
        <p14:creationId xmlns:p14="http://schemas.microsoft.com/office/powerpoint/2010/main" val="10687488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39000" r="-39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553200"/>
            <a:ext cx="588336" cy="228600"/>
          </a:xfrm>
        </p:spPr>
        <p:txBody>
          <a:bodyPr/>
          <a:lstStyle/>
          <a:p>
            <a:fld id="{F716C96D-555A-4066-BF29-32A5BE0CACF3}" type="slidenum">
              <a:rPr lang="en-US" smtClean="0">
                <a:solidFill>
                  <a:schemeClr val="bg2"/>
                </a:solidFill>
              </a:rPr>
              <a:t>33</a:t>
            </a:fld>
            <a:endParaRPr lang="en-US" dirty="0">
              <a:solidFill>
                <a:schemeClr val="bg2"/>
              </a:solidFill>
            </a:endParaRPr>
          </a:p>
        </p:txBody>
      </p:sp>
      <p:sp>
        <p:nvSpPr>
          <p:cNvPr id="3" name="Content Placeholder 2"/>
          <p:cNvSpPr txBox="1">
            <a:spLocks/>
          </p:cNvSpPr>
          <p:nvPr/>
        </p:nvSpPr>
        <p:spPr>
          <a:xfrm>
            <a:off x="152402" y="685800"/>
            <a:ext cx="8534398" cy="6172200"/>
          </a:xfrm>
          <a:prstGeom prst="rect">
            <a:avLst/>
          </a:prstGeom>
        </p:spPr>
        <p:txBody>
          <a:bodyPr>
            <a:normAutofit fontScale="925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lnSpc>
                <a:spcPct val="120000"/>
              </a:lnSpc>
              <a:buNone/>
            </a:pP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do you suppose </a:t>
            </a:r>
            <a:r>
              <a:rPr lang="en-US" sz="3600" b="1" dirty="0">
                <a:solidFill>
                  <a:srgbClr val="66FFFF"/>
                </a:solidFill>
                <a:effectLst>
                  <a:outerShdw blurRad="38100" dist="38100" dir="2700000" algn="tl">
                    <a:srgbClr val="000000">
                      <a:alpha val="43137"/>
                    </a:srgbClr>
                  </a:outerShdw>
                </a:effectLst>
              </a:rPr>
              <a:t>Yahuah</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did not begin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1</a:t>
            </a:r>
            <a:r>
              <a:rPr lang="en-US" sz="32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day of creation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 light from a created sun?</a:t>
            </a:r>
          </a:p>
          <a:p>
            <a:pPr marL="0" indent="0">
              <a:buNone/>
            </a:pP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246888" lvl="1" indent="0" algn="ctr">
              <a:buNone/>
            </a:pPr>
            <a: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t>Could it be:  this is His planned system, </a:t>
            </a:r>
            <a:b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br>
            <a: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t>(or His built-in preventative method), </a:t>
            </a:r>
            <a:b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br>
            <a: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t>to restrain us from worshipping the sun? </a:t>
            </a:r>
            <a:b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br>
            <a:endPar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endParaRPr>
          </a:p>
          <a:p>
            <a:pPr marL="246888" lvl="1" indent="0" algn="ctr">
              <a:buNone/>
            </a:pPr>
            <a:r>
              <a:rPr lang="en-US" sz="3500" b="1" dirty="0" smtClean="0">
                <a:ln>
                  <a:solidFill>
                    <a:schemeClr val="accent1"/>
                  </a:solidFill>
                </a:ln>
                <a:solidFill>
                  <a:schemeClr val="accent4">
                    <a:lumMod val="20000"/>
                    <a:lumOff val="80000"/>
                  </a:schemeClr>
                </a:solidFill>
                <a:effectLst>
                  <a:glow rad="228600">
                    <a:schemeClr val="accent1">
                      <a:satMod val="175000"/>
                      <a:alpha val="40000"/>
                    </a:schemeClr>
                  </a:glow>
                  <a:outerShdw blurRad="38100" dist="38100" dir="2700000" algn="tl">
                    <a:srgbClr val="000000">
                      <a:alpha val="43137"/>
                    </a:srgbClr>
                  </a:outerShdw>
                </a:effectLst>
              </a:rPr>
              <a:t>Let’s always look to the </a:t>
            </a:r>
            <a:r>
              <a:rPr lang="en-US" sz="3500" b="1" dirty="0" smtClean="0">
                <a:ln>
                  <a:solidFill>
                    <a:sysClr val="windowText" lastClr="000000"/>
                  </a:solidFill>
                </a:ln>
                <a:solidFill>
                  <a:schemeClr val="accent6">
                    <a:lumMod val="60000"/>
                    <a:lumOff val="40000"/>
                  </a:schemeClr>
                </a:solidFill>
                <a:effectLst>
                  <a:glow rad="127000">
                    <a:srgbClr val="66FFFF"/>
                  </a:glow>
                  <a:outerShdw blurRad="38100" dist="38100" dir="2700000" algn="tl">
                    <a:srgbClr val="000000">
                      <a:alpha val="43137"/>
                    </a:srgbClr>
                  </a:outerShdw>
                </a:effectLst>
              </a:rPr>
              <a:t>“light” </a:t>
            </a:r>
            <a:r>
              <a:rPr lang="en-US" sz="3500" b="1" dirty="0" smtClean="0">
                <a:ln>
                  <a:solidFill>
                    <a:schemeClr val="accent1"/>
                  </a:solidFill>
                </a:ln>
                <a:solidFill>
                  <a:schemeClr val="accent4">
                    <a:lumMod val="20000"/>
                    <a:lumOff val="80000"/>
                  </a:schemeClr>
                </a:solidFill>
                <a:effectLst>
                  <a:glow rad="139700">
                    <a:schemeClr val="accent1">
                      <a:satMod val="175000"/>
                      <a:alpha val="40000"/>
                    </a:schemeClr>
                  </a:glow>
                  <a:outerShdw blurRad="38100" dist="38100" dir="2700000" algn="tl">
                    <a:srgbClr val="000000">
                      <a:alpha val="43137"/>
                    </a:srgbClr>
                  </a:outerShdw>
                </a:effectLst>
              </a:rPr>
              <a:t>for the beginning of each new day – the first </a:t>
            </a:r>
            <a:r>
              <a:rPr lang="en-US" sz="3500" b="1" dirty="0" smtClean="0">
                <a:ln>
                  <a:solidFill>
                    <a:sysClr val="windowText" lastClr="000000"/>
                  </a:solidFill>
                </a:ln>
                <a:solidFill>
                  <a:schemeClr val="accent6">
                    <a:lumMod val="60000"/>
                    <a:lumOff val="40000"/>
                  </a:schemeClr>
                </a:solidFill>
                <a:effectLst>
                  <a:glow rad="127000">
                    <a:srgbClr val="66FFFF"/>
                  </a:glow>
                  <a:outerShdw blurRad="38100" dist="38100" dir="2700000" algn="tl">
                    <a:srgbClr val="000000">
                      <a:alpha val="43137"/>
                    </a:srgbClr>
                  </a:outerShdw>
                </a:effectLst>
              </a:rPr>
              <a:t>“light” </a:t>
            </a:r>
            <a:r>
              <a:rPr lang="en-US" sz="3500" b="1" dirty="0" smtClean="0">
                <a:ln>
                  <a:solidFill>
                    <a:schemeClr val="accent1"/>
                  </a:solidFill>
                </a:ln>
                <a:solidFill>
                  <a:schemeClr val="accent4">
                    <a:lumMod val="20000"/>
                    <a:lumOff val="80000"/>
                  </a:schemeClr>
                </a:solidFill>
                <a:effectLst>
                  <a:glow rad="139700">
                    <a:schemeClr val="accent1">
                      <a:satMod val="175000"/>
                      <a:alpha val="40000"/>
                    </a:schemeClr>
                  </a:glow>
                  <a:outerShdw blurRad="38100" dist="38100" dir="2700000" algn="tl">
                    <a:srgbClr val="000000">
                      <a:alpha val="43137"/>
                    </a:srgbClr>
                  </a:outerShdw>
                </a:effectLst>
              </a:rPr>
              <a:t>that breaks the day before </a:t>
            </a:r>
            <a:br>
              <a:rPr lang="en-US" sz="3500" b="1" dirty="0" smtClean="0">
                <a:ln>
                  <a:solidFill>
                    <a:schemeClr val="accent1"/>
                  </a:solidFill>
                </a:ln>
                <a:solidFill>
                  <a:schemeClr val="accent4">
                    <a:lumMod val="20000"/>
                    <a:lumOff val="80000"/>
                  </a:schemeClr>
                </a:solidFill>
                <a:effectLst>
                  <a:glow rad="139700">
                    <a:schemeClr val="accent1">
                      <a:satMod val="175000"/>
                      <a:alpha val="40000"/>
                    </a:schemeClr>
                  </a:glow>
                  <a:outerShdw blurRad="38100" dist="38100" dir="2700000" algn="tl">
                    <a:srgbClr val="000000">
                      <a:alpha val="43137"/>
                    </a:srgbClr>
                  </a:outerShdw>
                </a:effectLst>
              </a:rPr>
            </a:br>
            <a:r>
              <a:rPr lang="en-US" sz="3500" b="1" dirty="0" smtClean="0">
                <a:ln>
                  <a:solidFill>
                    <a:schemeClr val="accent1"/>
                  </a:solidFill>
                </a:ln>
                <a:solidFill>
                  <a:schemeClr val="accent4">
                    <a:lumMod val="20000"/>
                    <a:lumOff val="80000"/>
                  </a:schemeClr>
                </a:solidFill>
                <a:effectLst>
                  <a:glow rad="139700">
                    <a:schemeClr val="accent1">
                      <a:satMod val="175000"/>
                      <a:alpha val="40000"/>
                    </a:schemeClr>
                  </a:glow>
                  <a:outerShdw blurRad="38100" dist="38100" dir="2700000" algn="tl">
                    <a:srgbClr val="000000">
                      <a:alpha val="43137"/>
                    </a:srgbClr>
                  </a:outerShdw>
                </a:effectLst>
              </a:rPr>
              <a:t>any sun is seen above the horizon.  </a:t>
            </a:r>
          </a:p>
        </p:txBody>
      </p:sp>
      <p:sp>
        <p:nvSpPr>
          <p:cNvPr id="4" name="Title 3"/>
          <p:cNvSpPr txBox="1">
            <a:spLocks/>
          </p:cNvSpPr>
          <p:nvPr/>
        </p:nvSpPr>
        <p:spPr>
          <a:xfrm>
            <a:off x="0" y="15240"/>
            <a:ext cx="9144000" cy="670560"/>
          </a:xfrm>
          <a:prstGeom prst="rect">
            <a:avLst/>
          </a:prstGeom>
        </p:spPr>
        <p:txBody>
          <a:bodyPr vert="horz" lIns="45720" tIns="0" rIns="45720" bIns="0" anchor="b" anchorCtr="0">
            <a:normAutofit/>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cap="none" dirty="0" smtClean="0">
                <a:latin typeface="Arial Rounded MT Bold" pitchFamily="34" charset="0"/>
              </a:rPr>
              <a:t>Conclusion for &lt;ereb&gt;</a:t>
            </a:r>
            <a:endParaRPr lang="en-US" cap="none" dirty="0">
              <a:latin typeface="Arial Rounded MT Bold" pitchFamily="34" charset="0"/>
            </a:endParaRPr>
          </a:p>
        </p:txBody>
      </p:sp>
    </p:spTree>
    <p:extLst>
      <p:ext uri="{BB962C8B-B14F-4D97-AF65-F5344CB8AC3E}">
        <p14:creationId xmlns:p14="http://schemas.microsoft.com/office/powerpoint/2010/main" val="16832284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up)">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152400"/>
            <a:ext cx="6248400" cy="4191000"/>
          </a:xfrm>
        </p:spPr>
        <p:txBody>
          <a:bodyPr>
            <a:scene3d>
              <a:camera prst="orthographicFront"/>
              <a:lightRig rig="threePt" dir="t"/>
            </a:scene3d>
            <a:sp3d extrusionH="57150">
              <a:bevelT w="38100" h="38100" prst="angle"/>
            </a:sp3d>
          </a:bodyPr>
          <a:lstStyle/>
          <a:p>
            <a:pPr algn="ctr"/>
            <a:r>
              <a:rPr lang="en-CA" sz="3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Rounded MT Bold" pitchFamily="34" charset="0"/>
                <a:cs typeface="Aharoni" pitchFamily="2" charset="-79"/>
              </a:rPr>
              <a:t>All truth passes </a:t>
            </a:r>
            <a:r>
              <a:rPr lang="en-CA"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Rounded MT Bold" pitchFamily="34" charset="0"/>
                <a:cs typeface="Aharoni" pitchFamily="2" charset="-79"/>
              </a:rPr>
              <a:t>through three </a:t>
            </a:r>
            <a:r>
              <a:rPr lang="en-CA" sz="320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Rounded MT Bold" pitchFamily="34" charset="0"/>
                <a:cs typeface="Aharoni" pitchFamily="2" charset="-79"/>
              </a:rPr>
              <a:t>stages</a:t>
            </a:r>
            <a:r>
              <a:rPr lang="en-CA"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Rounded MT Bold" pitchFamily="34" charset="0"/>
                <a:cs typeface="Aharoni" pitchFamily="2" charset="-79"/>
              </a:rPr>
              <a:t>:</a:t>
            </a:r>
            <a:br>
              <a:rPr lang="en-CA" sz="3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Arial Rounded MT Bold" pitchFamily="34" charset="0"/>
                <a:cs typeface="Aharoni" pitchFamily="2" charset="-79"/>
              </a:rPr>
            </a:br>
            <a:r>
              <a:rPr lang="en-US" sz="2800" dirty="0">
                <a:effectLst/>
                <a:latin typeface="Aharoni" pitchFamily="2" charset="-79"/>
                <a:cs typeface="Aharoni" pitchFamily="2" charset="-79"/>
              </a:rPr>
              <a:t/>
            </a:r>
            <a:br>
              <a:rPr lang="en-US" sz="2800" dirty="0">
                <a:effectLst/>
                <a:latin typeface="Aharoni" pitchFamily="2" charset="-79"/>
                <a:cs typeface="Aharoni" pitchFamily="2" charset="-79"/>
              </a:rPr>
            </a:br>
            <a:r>
              <a:rPr lang="en-CA" sz="2000" dirty="0" smtClean="0">
                <a:ln w="500">
                  <a:noFill/>
                </a:ln>
                <a:effectLst/>
                <a:latin typeface="Arial Rounded MT Bold" pitchFamily="34" charset="0"/>
                <a:cs typeface="Aharoni" pitchFamily="2" charset="-79"/>
              </a:rPr>
              <a:t>First:  </a:t>
            </a:r>
            <a:r>
              <a:rPr lang="en-CA" sz="2000" dirty="0">
                <a:ln w="500">
                  <a:noFill/>
                </a:ln>
                <a:effectLst/>
                <a:latin typeface="Arial Rounded MT Bold" pitchFamily="34" charset="0"/>
                <a:cs typeface="Aharoni" pitchFamily="2" charset="-79"/>
              </a:rPr>
              <a:t>it is ridiculed</a:t>
            </a:r>
            <a:r>
              <a:rPr lang="en-CA" sz="2000" dirty="0" smtClean="0">
                <a:ln w="500">
                  <a:noFill/>
                </a:ln>
                <a:effectLst/>
                <a:latin typeface="Arial Rounded MT Bold" pitchFamily="34" charset="0"/>
                <a:cs typeface="Aharoni" pitchFamily="2" charset="-79"/>
              </a:rPr>
              <a:t>;</a:t>
            </a:r>
            <a:br>
              <a:rPr lang="en-CA" sz="2000" dirty="0" smtClean="0">
                <a:ln w="500">
                  <a:noFill/>
                </a:ln>
                <a:effectLst/>
                <a:latin typeface="Arial Rounded MT Bold" pitchFamily="34" charset="0"/>
                <a:cs typeface="Aharoni" pitchFamily="2" charset="-79"/>
              </a:rPr>
            </a:br>
            <a:r>
              <a:rPr lang="en-US" sz="2000" dirty="0">
                <a:ln w="500">
                  <a:noFill/>
                </a:ln>
                <a:effectLst/>
                <a:latin typeface="Arial Rounded MT Bold" pitchFamily="34" charset="0"/>
                <a:cs typeface="Aharoni" pitchFamily="2" charset="-79"/>
              </a:rPr>
              <a:t/>
            </a:r>
            <a:br>
              <a:rPr lang="en-US" sz="2000" dirty="0">
                <a:ln w="500">
                  <a:noFill/>
                </a:ln>
                <a:effectLst/>
                <a:latin typeface="Arial Rounded MT Bold" pitchFamily="34" charset="0"/>
                <a:cs typeface="Aharoni" pitchFamily="2" charset="-79"/>
              </a:rPr>
            </a:br>
            <a:r>
              <a:rPr lang="en-CA" sz="2000" dirty="0" smtClean="0">
                <a:ln w="500">
                  <a:noFill/>
                </a:ln>
                <a:effectLst/>
                <a:latin typeface="Arial Rounded MT Bold" pitchFamily="34" charset="0"/>
                <a:cs typeface="Aharoni" pitchFamily="2" charset="-79"/>
              </a:rPr>
              <a:t>Second:  </a:t>
            </a:r>
            <a:r>
              <a:rPr lang="en-CA" sz="2000" dirty="0">
                <a:ln w="500">
                  <a:noFill/>
                </a:ln>
                <a:effectLst/>
                <a:latin typeface="Arial Rounded MT Bold" pitchFamily="34" charset="0"/>
                <a:cs typeface="Aharoni" pitchFamily="2" charset="-79"/>
              </a:rPr>
              <a:t>it is violently opposed, </a:t>
            </a:r>
            <a:r>
              <a:rPr lang="en-CA" sz="2000" dirty="0" smtClean="0">
                <a:ln w="500">
                  <a:noFill/>
                </a:ln>
                <a:effectLst/>
                <a:latin typeface="Arial Rounded MT Bold" pitchFamily="34" charset="0"/>
                <a:cs typeface="Aharoni" pitchFamily="2" charset="-79"/>
              </a:rPr>
              <a:t>and</a:t>
            </a:r>
            <a:br>
              <a:rPr lang="en-CA" sz="2000" dirty="0" smtClean="0">
                <a:ln w="500">
                  <a:noFill/>
                </a:ln>
                <a:effectLst/>
                <a:latin typeface="Arial Rounded MT Bold" pitchFamily="34" charset="0"/>
                <a:cs typeface="Aharoni" pitchFamily="2" charset="-79"/>
              </a:rPr>
            </a:br>
            <a:r>
              <a:rPr lang="en-US" sz="2000" dirty="0">
                <a:ln w="500">
                  <a:noFill/>
                </a:ln>
                <a:effectLst/>
                <a:latin typeface="Arial Rounded MT Bold" pitchFamily="34" charset="0"/>
                <a:cs typeface="Aharoni" pitchFamily="2" charset="-79"/>
              </a:rPr>
              <a:t/>
            </a:r>
            <a:br>
              <a:rPr lang="en-US" sz="2000" dirty="0">
                <a:ln w="500">
                  <a:noFill/>
                </a:ln>
                <a:effectLst/>
                <a:latin typeface="Arial Rounded MT Bold" pitchFamily="34" charset="0"/>
                <a:cs typeface="Aharoni" pitchFamily="2" charset="-79"/>
              </a:rPr>
            </a:br>
            <a:r>
              <a:rPr lang="en-CA" sz="2000" dirty="0" smtClean="0">
                <a:ln w="500">
                  <a:noFill/>
                </a:ln>
                <a:effectLst/>
                <a:latin typeface="Arial Rounded MT Bold" pitchFamily="34" charset="0"/>
                <a:cs typeface="Aharoni" pitchFamily="2" charset="-79"/>
              </a:rPr>
              <a:t>Third:  </a:t>
            </a:r>
            <a:r>
              <a:rPr lang="en-CA" sz="2000" dirty="0">
                <a:ln w="500">
                  <a:noFill/>
                </a:ln>
                <a:effectLst/>
                <a:latin typeface="Arial Rounded MT Bold" pitchFamily="34" charset="0"/>
                <a:cs typeface="Aharoni" pitchFamily="2" charset="-79"/>
              </a:rPr>
              <a:t>it is accepted </a:t>
            </a:r>
            <a:r>
              <a:rPr lang="en-CA" sz="2000" dirty="0" smtClean="0">
                <a:ln w="500">
                  <a:noFill/>
                </a:ln>
                <a:effectLst/>
                <a:latin typeface="Arial Rounded MT Bold" pitchFamily="34" charset="0"/>
                <a:cs typeface="Aharoni" pitchFamily="2" charset="-79"/>
              </a:rPr>
              <a:t>as </a:t>
            </a:r>
            <a:r>
              <a:rPr lang="en-CA" sz="2000" dirty="0">
                <a:ln w="500">
                  <a:noFill/>
                </a:ln>
                <a:effectLst/>
                <a:latin typeface="Arial Rounded MT Bold" pitchFamily="34" charset="0"/>
                <a:cs typeface="Aharoni" pitchFamily="2" charset="-79"/>
              </a:rPr>
              <a:t>self-evident</a:t>
            </a:r>
            <a:r>
              <a:rPr lang="en-CA" sz="2000" dirty="0" smtClean="0">
                <a:ln w="500">
                  <a:noFill/>
                </a:ln>
                <a:effectLst/>
                <a:latin typeface="Arial Rounded MT Bold" pitchFamily="34" charset="0"/>
                <a:cs typeface="Aharoni" pitchFamily="2" charset="-79"/>
              </a:rPr>
              <a:t>.</a:t>
            </a:r>
            <a:r>
              <a:rPr lang="en-CA" sz="2000" dirty="0" smtClean="0">
                <a:ln w="500">
                  <a:noFill/>
                </a:ln>
                <a:effectLst/>
                <a:latin typeface="Arial Rounded MT Bold" pitchFamily="34" charset="0"/>
              </a:rPr>
              <a:t/>
            </a:r>
            <a:br>
              <a:rPr lang="en-CA" sz="2000" dirty="0" smtClean="0">
                <a:ln w="500">
                  <a:noFill/>
                </a:ln>
                <a:effectLst/>
                <a:latin typeface="Arial Rounded MT Bold" pitchFamily="34" charset="0"/>
              </a:rPr>
            </a:br>
            <a:r>
              <a:rPr lang="en-US" sz="2000" dirty="0">
                <a:effectLst/>
              </a:rPr>
              <a:t/>
            </a:r>
            <a:br>
              <a:rPr lang="en-US" sz="2000" dirty="0">
                <a:effectLst/>
              </a:rPr>
            </a:br>
            <a:r>
              <a:rPr lang="en-CA" sz="20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Arthur Schopenhauer </a:t>
            </a:r>
            <a:r>
              <a:rPr lang="en-CA" sz="20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t>– Philosopher</a:t>
            </a:r>
            <a:br>
              <a:rPr lang="en-CA" sz="20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Black" pitchFamily="34" charset="0"/>
              </a:rPr>
            </a:br>
            <a:endParaRPr lang="en-US" sz="2800" dirty="0">
              <a:effectLst>
                <a:innerShdw blurRad="50900" dist="38500" dir="13500000">
                  <a:srgbClr val="000000">
                    <a:alpha val="60000"/>
                  </a:srgbClr>
                </a:innerShdw>
              </a:effectLst>
            </a:endParaRPr>
          </a:p>
        </p:txBody>
      </p:sp>
      <p:sp>
        <p:nvSpPr>
          <p:cNvPr id="4" name="Slide Number Placeholder 3"/>
          <p:cNvSpPr>
            <a:spLocks noGrp="1"/>
          </p:cNvSpPr>
          <p:nvPr>
            <p:ph type="sldNum" sz="quarter" idx="12"/>
          </p:nvPr>
        </p:nvSpPr>
        <p:spPr>
          <a:xfrm>
            <a:off x="8403264" y="6477000"/>
            <a:ext cx="588336" cy="228600"/>
          </a:xfrm>
        </p:spPr>
        <p:txBody>
          <a:bodyPr/>
          <a:lstStyle/>
          <a:p>
            <a:fld id="{F716C96D-555A-4066-BF29-32A5BE0CACF3}" type="slidenum">
              <a:rPr lang="en-US" b="1" smtClean="0"/>
              <a:t>34</a:t>
            </a:fld>
            <a:endParaRPr lang="en-US" b="1" dirty="0"/>
          </a:p>
        </p:txBody>
      </p:sp>
      <p:sp>
        <p:nvSpPr>
          <p:cNvPr id="5" name="Rectangle 4"/>
          <p:cNvSpPr/>
          <p:nvPr/>
        </p:nvSpPr>
        <p:spPr>
          <a:xfrm>
            <a:off x="152400" y="2743200"/>
            <a:ext cx="2362200" cy="175432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Covenant</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Calendar</a:t>
            </a:r>
          </a:p>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Club</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angle 5"/>
          <p:cNvSpPr/>
          <p:nvPr/>
        </p:nvSpPr>
        <p:spPr>
          <a:xfrm>
            <a:off x="-1447800" y="3008977"/>
            <a:ext cx="596637" cy="34163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p>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0</a:t>
            </a:r>
          </a:p>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a:t>
            </a:r>
          </a:p>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2672080" y="5950803"/>
            <a:ext cx="6477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sz="2400" b="1" cap="none" spc="0" dirty="0" smtClean="0">
                <a:ln w="11430"/>
                <a:solidFill>
                  <a:schemeClr val="accent6">
                    <a:lumMod val="20000"/>
                    <a:lumOff val="80000"/>
                  </a:schemeClr>
                </a:solidFill>
                <a:effectLst>
                  <a:outerShdw blurRad="50800" dist="39000" dir="5460000" algn="tl">
                    <a:srgbClr val="000000">
                      <a:alpha val="38000"/>
                    </a:srgbClr>
                  </a:outerShdw>
                </a:effectLst>
                <a:latin typeface="Segoe Print" pitchFamily="2" charset="0"/>
              </a:rPr>
              <a:t>calendar@torahtothetribes.com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dirty="0" smtClean="0">
                <a:ln w="11430"/>
                <a:solidFill>
                  <a:srgbClr val="00B0F0"/>
                </a:solidFill>
                <a:effectLst>
                  <a:outerShdw blurRad="50800" dist="39000" dir="5460000" algn="tl">
                    <a:srgbClr val="000000">
                      <a:alpha val="38000"/>
                    </a:srgbClr>
                  </a:outerShdw>
                </a:effectLst>
                <a:latin typeface="Segoe Print" pitchFamily="2" charset="0"/>
              </a:rPr>
              <a:t>Jan 12 2018</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pic>
        <p:nvPicPr>
          <p:cNvPr id="10" name="Picture 9" descr="C:\Users\Rae\Desktop\Grammar Art\email mouse be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3976113"/>
            <a:ext cx="1176041" cy="851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83620" y="4401840"/>
            <a:ext cx="5491480" cy="1661993"/>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smtClean="0">
                <a:solidFill>
                  <a:srgbClr val="66FFFF"/>
                </a:solidFill>
                <a:latin typeface="Segoe Print" pitchFamily="2" charset="0"/>
              </a:rPr>
              <a:t>Questions &amp; Comments </a:t>
            </a:r>
            <a:br>
              <a:rPr lang="en-US" sz="2800" b="1" dirty="0" smtClean="0">
                <a:solidFill>
                  <a:srgbClr val="66FFFF"/>
                </a:solidFill>
                <a:latin typeface="Segoe Print" pitchFamily="2" charset="0"/>
              </a:rPr>
            </a:br>
            <a:r>
              <a:rPr lang="en-US" sz="2800" b="1" dirty="0" smtClean="0">
                <a:solidFill>
                  <a:srgbClr val="66FFFF"/>
                </a:solidFill>
                <a:latin typeface="Segoe Print" pitchFamily="2" charset="0"/>
              </a:rPr>
              <a:t>for Melchizedek’s “evening” </a:t>
            </a:r>
            <a:br>
              <a:rPr lang="en-US" sz="2800" b="1" dirty="0" smtClean="0">
                <a:solidFill>
                  <a:srgbClr val="66FFFF"/>
                </a:solidFill>
                <a:latin typeface="Segoe Print" pitchFamily="2" charset="0"/>
              </a:rPr>
            </a:br>
            <a:r>
              <a:rPr lang="en-US" sz="2800" b="1" dirty="0" smtClean="0">
                <a:solidFill>
                  <a:srgbClr val="66FFFF"/>
                </a:solidFill>
                <a:latin typeface="Segoe Print" pitchFamily="2" charset="0"/>
              </a:rPr>
              <a:t>on the 1</a:t>
            </a:r>
            <a:r>
              <a:rPr lang="en-US" sz="2800" b="1" baseline="30000" dirty="0" smtClean="0">
                <a:solidFill>
                  <a:srgbClr val="66FFFF"/>
                </a:solidFill>
                <a:latin typeface="Segoe Print" pitchFamily="2" charset="0"/>
              </a:rPr>
              <a:t>st</a:t>
            </a:r>
            <a:r>
              <a:rPr lang="en-US" sz="2800" b="1" dirty="0" smtClean="0">
                <a:solidFill>
                  <a:srgbClr val="66FFFF"/>
                </a:solidFill>
                <a:latin typeface="Segoe Print" pitchFamily="2" charset="0"/>
              </a:rPr>
              <a:t> day of creation?</a:t>
            </a:r>
            <a:endParaRPr lang="en-US" sz="2800" b="1" dirty="0">
              <a:solidFill>
                <a:srgbClr val="66FFFF"/>
              </a:solidFill>
              <a:latin typeface="Segoe Print" pitchFamily="2" charset="0"/>
            </a:endParaRPr>
          </a:p>
          <a:p>
            <a:endParaRPr lang="en-US" dirty="0">
              <a:solidFill>
                <a:srgbClr val="66FFFF"/>
              </a:solidFill>
              <a:latin typeface="Segoe Print" pitchFamily="2" charset="0"/>
            </a:endParaRPr>
          </a:p>
        </p:txBody>
      </p:sp>
      <p:sp>
        <p:nvSpPr>
          <p:cNvPr id="12" name="Rectangle 11"/>
          <p:cNvSpPr/>
          <p:nvPr/>
        </p:nvSpPr>
        <p:spPr>
          <a:xfrm>
            <a:off x="0" y="152400"/>
            <a:ext cx="259080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0070C0"/>
                </a:solidFill>
                <a:effectLst>
                  <a:outerShdw blurRad="76200" dist="50800" dir="5400000" algn="tl" rotWithShape="0">
                    <a:srgbClr val="000000">
                      <a:alpha val="65000"/>
                    </a:srgbClr>
                  </a:outerShdw>
                </a:effectLst>
              </a:rPr>
              <a:t>Sponsored by</a:t>
            </a:r>
            <a:br>
              <a:rPr lang="en-US" sz="3600" b="1" spc="50" dirty="0" smtClean="0">
                <a:ln w="11430"/>
                <a:solidFill>
                  <a:srgbClr val="0070C0"/>
                </a:solidFill>
                <a:effectLst>
                  <a:outerShdw blurRad="76200" dist="50800" dir="5400000" algn="tl" rotWithShape="0">
                    <a:srgbClr val="000000">
                      <a:alpha val="65000"/>
                    </a:srgbClr>
                  </a:outerShdw>
                </a:effectLst>
              </a:rPr>
            </a:br>
            <a:r>
              <a:rPr lang="en-US" sz="3600" b="1" spc="50" dirty="0" smtClean="0">
                <a:ln w="11430"/>
                <a:solidFill>
                  <a:srgbClr val="0070C0"/>
                </a:solidFill>
                <a:effectLst>
                  <a:outerShdw blurRad="76200" dist="50800" dir="5400000" algn="tl" rotWithShape="0">
                    <a:srgbClr val="000000">
                      <a:alpha val="65000"/>
                    </a:srgbClr>
                  </a:outerShdw>
                </a:effectLst>
              </a:rPr>
              <a:t>Torah to the Tribes</a:t>
            </a:r>
            <a:endParaRPr lang="en-US" sz="3600" b="1" cap="none" spc="50" dirty="0">
              <a:ln w="11430"/>
              <a:solidFill>
                <a:srgbClr val="0070C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56820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716C96D-555A-4066-BF29-32A5BE0CACF3}" type="slidenum">
              <a:rPr lang="en-US" smtClean="0"/>
              <a:t>4</a:t>
            </a:fld>
            <a:endParaRPr lang="en-US" dirty="0"/>
          </a:p>
        </p:txBody>
      </p:sp>
      <p:sp>
        <p:nvSpPr>
          <p:cNvPr id="4" name="Content Placeholder 2"/>
          <p:cNvSpPr txBox="1">
            <a:spLocks/>
          </p:cNvSpPr>
          <p:nvPr/>
        </p:nvSpPr>
        <p:spPr>
          <a:xfrm>
            <a:off x="228600" y="533400"/>
            <a:ext cx="8610600" cy="5943600"/>
          </a:xfrm>
          <a:prstGeom prst="rect">
            <a:avLst/>
          </a:prstGeom>
        </p:spPr>
        <p:txBody>
          <a:bodyPr>
            <a:normAutofit fontScale="85000" lnSpcReduction="20000"/>
            <a:scene3d>
              <a:camera prst="orthographicFront"/>
              <a:lightRig rig="threePt" dir="t"/>
            </a:scene3d>
            <a:sp3d extrusionH="57150">
              <a:bevelT h="25400" prst="softRound"/>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spcAft>
                <a:spcPts val="3000"/>
              </a:spcAft>
              <a:buNone/>
            </a:pPr>
            <a:r>
              <a:rPr lang="en-US" sz="3900" b="1" dirty="0" smtClean="0">
                <a:solidFill>
                  <a:srgbClr val="66FFFF"/>
                </a:solidFill>
                <a:effectLst>
                  <a:outerShdw blurRad="38100" dist="38100" dir="2700000" algn="tl">
                    <a:srgbClr val="000000">
                      <a:alpha val="43137"/>
                    </a:srgbClr>
                  </a:outerShdw>
                </a:effectLst>
              </a:rPr>
              <a:t>Have you been interested in when the Hebrew evening occurs, as seen and proven by example in the Scriptures?</a:t>
            </a:r>
          </a:p>
          <a:p>
            <a:pPr marL="0" indent="0" algn="ctr">
              <a:lnSpc>
                <a:spcPct val="120000"/>
              </a:lnSpc>
              <a:buNone/>
            </a:pPr>
            <a:r>
              <a:rPr lang="en-US" sz="3200" b="1" dirty="0" smtClean="0">
                <a:solidFill>
                  <a:schemeClr val="accent5">
                    <a:lumMod val="50000"/>
                  </a:schemeClr>
                </a:solidFill>
              </a:rPr>
              <a:t>Have you ever considered </a:t>
            </a:r>
            <a:br>
              <a:rPr lang="en-US" sz="3200" b="1" dirty="0" smtClean="0">
                <a:solidFill>
                  <a:schemeClr val="accent5">
                    <a:lumMod val="50000"/>
                  </a:schemeClr>
                </a:solidFill>
              </a:rPr>
            </a:br>
            <a:r>
              <a:rPr lang="en-US" sz="3200" b="1" dirty="0" smtClean="0">
                <a:solidFill>
                  <a:schemeClr val="accent5">
                    <a:lumMod val="50000"/>
                  </a:schemeClr>
                </a:solidFill>
              </a:rPr>
              <a:t>going to the original Hebrew language </a:t>
            </a:r>
            <a:br>
              <a:rPr lang="en-US" sz="3200" b="1" dirty="0" smtClean="0">
                <a:solidFill>
                  <a:schemeClr val="accent5">
                    <a:lumMod val="50000"/>
                  </a:schemeClr>
                </a:solidFill>
              </a:rPr>
            </a:br>
            <a:r>
              <a:rPr lang="en-US" sz="3200" b="1" dirty="0" smtClean="0">
                <a:solidFill>
                  <a:schemeClr val="accent5">
                    <a:lumMod val="50000"/>
                  </a:schemeClr>
                </a:solidFill>
              </a:rPr>
              <a:t>for the definitions of &lt;</a:t>
            </a:r>
            <a:r>
              <a:rPr lang="en-US" sz="3200" b="1" dirty="0" smtClean="0">
                <a:solidFill>
                  <a:schemeClr val="accent6">
                    <a:lumMod val="75000"/>
                  </a:schemeClr>
                </a:solidFill>
              </a:rPr>
              <a:t>ereb</a:t>
            </a:r>
            <a:r>
              <a:rPr lang="en-US" sz="3200" b="1" dirty="0" smtClean="0">
                <a:solidFill>
                  <a:schemeClr val="accent5">
                    <a:lumMod val="50000"/>
                  </a:schemeClr>
                </a:solidFill>
              </a:rPr>
              <a:t>&gt;, </a:t>
            </a:r>
            <a:br>
              <a:rPr lang="en-US" sz="3200" b="1" dirty="0" smtClean="0">
                <a:solidFill>
                  <a:schemeClr val="accent5">
                    <a:lumMod val="50000"/>
                  </a:schemeClr>
                </a:solidFill>
              </a:rPr>
            </a:br>
            <a:r>
              <a:rPr lang="en-US" sz="3200" b="1" dirty="0" smtClean="0">
                <a:solidFill>
                  <a:schemeClr val="accent5">
                    <a:lumMod val="50000"/>
                  </a:schemeClr>
                </a:solidFill>
              </a:rPr>
              <a:t>the Hebrew word that has been</a:t>
            </a:r>
            <a:br>
              <a:rPr lang="en-US" sz="3200" b="1" dirty="0" smtClean="0">
                <a:solidFill>
                  <a:schemeClr val="accent5">
                    <a:lumMod val="50000"/>
                  </a:schemeClr>
                </a:solidFill>
              </a:rPr>
            </a:br>
            <a:r>
              <a:rPr lang="en-US" sz="3200" b="1" dirty="0" smtClean="0">
                <a:solidFill>
                  <a:schemeClr val="accent5">
                    <a:lumMod val="50000"/>
                  </a:schemeClr>
                </a:solidFill>
              </a:rPr>
              <a:t>                     translated into English as </a:t>
            </a:r>
            <a:r>
              <a:rPr lang="en-US" sz="3200" dirty="0" smtClean="0">
                <a:solidFill>
                  <a:srgbClr val="CCECFF"/>
                </a:solidFill>
              </a:rPr>
              <a:t>				</a:t>
            </a:r>
          </a:p>
          <a:p>
            <a:pPr marL="0" indent="0" algn="ctr">
              <a:buFont typeface="Wingdings 2"/>
              <a:buNone/>
            </a:pPr>
            <a:r>
              <a:rPr lang="en-US" sz="3200" dirty="0" smtClean="0">
                <a:solidFill>
                  <a:srgbClr val="CCECFF"/>
                </a:solidFill>
              </a:rPr>
              <a:t>		</a:t>
            </a:r>
            <a:r>
              <a:rPr lang="en-US" sz="3200" dirty="0" smtClean="0"/>
              <a:t>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8600" b="1" dirty="0" smtClean="0">
                <a:ln w="1905">
                  <a:solidFill>
                    <a:schemeClr val="bg2"/>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“EVENING”?</a:t>
            </a:r>
            <a:endParaRPr lang="en-US" sz="8600" b="1" dirty="0">
              <a:ln w="1905">
                <a:solidFill>
                  <a:schemeClr val="bg2"/>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Slide Number Placeholder 1"/>
          <p:cNvSpPr txBox="1">
            <a:spLocks/>
          </p:cNvSpPr>
          <p:nvPr/>
        </p:nvSpPr>
        <p:spPr>
          <a:xfrm>
            <a:off x="8382000" y="6477000"/>
            <a:ext cx="588336" cy="228600"/>
          </a:xfrm>
          <a:prstGeom prst="rect">
            <a:avLst/>
          </a:prstGeom>
        </p:spPr>
        <p:txBody>
          <a:bodyPr vert="horz" lIns="0" tIns="0" rIns="0" bIns="0" anchor="b"/>
          <a:lstStyle>
            <a:defPPr>
              <a:defRPr lang="en-US"/>
            </a:defPPr>
            <a:lvl1pPr marL="0" algn="r" defTabSz="914400" rtl="0" eaLnBrk="1" latinLnBrk="0" hangingPunct="1">
              <a:defRPr kumimoji="0" sz="11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b="1" smtClean="0">
                <a:solidFill>
                  <a:schemeClr val="bg1"/>
                </a:solidFill>
              </a:rPr>
              <a:pPr/>
              <a:t>4</a:t>
            </a:fld>
            <a:endParaRPr lang="en-US" b="1" dirty="0">
              <a:solidFill>
                <a:schemeClr val="bg1"/>
              </a:solidFill>
            </a:endParaRPr>
          </a:p>
        </p:txBody>
      </p:sp>
    </p:spTree>
    <p:extLst>
      <p:ext uri="{BB962C8B-B14F-4D97-AF65-F5344CB8AC3E}">
        <p14:creationId xmlns:p14="http://schemas.microsoft.com/office/powerpoint/2010/main" val="916569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457200" y="152400"/>
            <a:ext cx="8382000" cy="670560"/>
          </a:xfrm>
        </p:spPr>
        <p:txBody>
          <a:bodyPr>
            <a:normAutofit fontScale="90000"/>
            <a:scene3d>
              <a:camera prst="orthographicFront"/>
              <a:lightRig rig="threePt" dir="t"/>
            </a:scene3d>
            <a:sp3d extrusionH="57150">
              <a:bevelT w="38100" h="38100"/>
            </a:sp3d>
          </a:bodyPr>
          <a:lstStyle/>
          <a:p>
            <a:pPr algn="ctr"/>
            <a:r>
              <a:rPr lang="en-US" dirty="0" smtClean="0">
                <a:latin typeface="Arial Rounded MT Bold" pitchFamily="34" charset="0"/>
              </a:rPr>
              <a:t>Comparisons of Hebrew Letters</a:t>
            </a:r>
            <a:endParaRPr lang="en-US" dirty="0">
              <a:latin typeface="Arial Rounded MT Bold" pitchFamily="34" charset="0"/>
            </a:endParaRPr>
          </a:p>
        </p:txBody>
      </p:sp>
      <p:sp>
        <p:nvSpPr>
          <p:cNvPr id="16" name="Content Placeholder 15"/>
          <p:cNvSpPr>
            <a:spLocks noGrp="1"/>
          </p:cNvSpPr>
          <p:nvPr>
            <p:ph idx="1"/>
          </p:nvPr>
        </p:nvSpPr>
        <p:spPr>
          <a:xfrm>
            <a:off x="304800" y="1066800"/>
            <a:ext cx="8686800" cy="5257800"/>
          </a:xfrm>
        </p:spPr>
        <p:txBody>
          <a:bodyPr>
            <a:normAutofit fontScale="77500" lnSpcReduction="20000"/>
          </a:bodyPr>
          <a:lstStyle/>
          <a:p>
            <a:r>
              <a:rPr lang="en-US" sz="2800" b="1" dirty="0">
                <a:solidFill>
                  <a:schemeClr val="bg1">
                    <a:lumMod val="95000"/>
                    <a:lumOff val="5000"/>
                  </a:schemeClr>
                </a:solidFill>
              </a:rPr>
              <a:t>The word </a:t>
            </a:r>
            <a:r>
              <a:rPr lang="en-US" sz="2800" b="1" dirty="0">
                <a:solidFill>
                  <a:schemeClr val="accent6">
                    <a:lumMod val="75000"/>
                  </a:schemeClr>
                </a:solidFill>
                <a:effectLst>
                  <a:outerShdw blurRad="38100" dist="38100" dir="2700000" algn="tl">
                    <a:srgbClr val="000000">
                      <a:alpha val="43137"/>
                    </a:srgbClr>
                  </a:outerShdw>
                </a:effectLst>
              </a:rPr>
              <a:t>ereb</a:t>
            </a:r>
            <a:r>
              <a:rPr lang="en-US" sz="2800" b="1" dirty="0">
                <a:solidFill>
                  <a:schemeClr val="bg1">
                    <a:lumMod val="95000"/>
                    <a:lumOff val="5000"/>
                  </a:schemeClr>
                </a:solidFill>
              </a:rPr>
              <a:t> (evening) consists of 3 Hebrew </a:t>
            </a:r>
            <a:r>
              <a:rPr lang="en-US" sz="2800" b="1" dirty="0" smtClean="0">
                <a:solidFill>
                  <a:schemeClr val="bg1">
                    <a:lumMod val="95000"/>
                    <a:lumOff val="5000"/>
                  </a:schemeClr>
                </a:solidFill>
              </a:rPr>
              <a:t>letters: </a:t>
            </a:r>
            <a:br>
              <a:rPr lang="en-US" sz="2800" b="1" dirty="0" smtClean="0">
                <a:solidFill>
                  <a:schemeClr val="bg1">
                    <a:lumMod val="95000"/>
                    <a:lumOff val="5000"/>
                  </a:schemeClr>
                </a:solidFill>
              </a:rPr>
            </a:br>
            <a:r>
              <a:rPr lang="en-US" sz="2800" b="1" dirty="0" smtClean="0">
                <a:solidFill>
                  <a:schemeClr val="bg1">
                    <a:lumMod val="95000"/>
                    <a:lumOff val="5000"/>
                  </a:schemeClr>
                </a:solidFill>
              </a:rPr>
              <a:t>Ayin</a:t>
            </a:r>
            <a:r>
              <a:rPr lang="en-US" sz="2800" b="1" dirty="0">
                <a:solidFill>
                  <a:schemeClr val="bg1">
                    <a:lumMod val="95000"/>
                    <a:lumOff val="5000"/>
                  </a:schemeClr>
                </a:solidFill>
              </a:rPr>
              <a:t>, Resh </a:t>
            </a:r>
            <a:r>
              <a:rPr lang="en-US" sz="2800" b="1" dirty="0" err="1">
                <a:solidFill>
                  <a:schemeClr val="bg1">
                    <a:lumMod val="95000"/>
                    <a:lumOff val="5000"/>
                  </a:schemeClr>
                </a:solidFill>
              </a:rPr>
              <a:t>Beit</a:t>
            </a:r>
            <a:r>
              <a:rPr lang="en-US" sz="2800" b="1" dirty="0">
                <a:solidFill>
                  <a:schemeClr val="bg1">
                    <a:lumMod val="95000"/>
                    <a:lumOff val="5000"/>
                  </a:schemeClr>
                </a:solidFill>
              </a:rPr>
              <a:t> – and it looks like  this</a:t>
            </a:r>
            <a:r>
              <a:rPr lang="en-US" sz="2800" b="1" dirty="0" smtClean="0">
                <a:solidFill>
                  <a:schemeClr val="bg1">
                    <a:lumMod val="95000"/>
                    <a:lumOff val="5000"/>
                  </a:schemeClr>
                </a:solidFill>
              </a:rPr>
              <a:t>:</a:t>
            </a:r>
          </a:p>
          <a:p>
            <a:endParaRPr lang="en-US" sz="2800" dirty="0">
              <a:solidFill>
                <a:schemeClr val="bg1">
                  <a:lumMod val="95000"/>
                  <a:lumOff val="5000"/>
                </a:schemeClr>
              </a:solidFill>
            </a:endParaRPr>
          </a:p>
          <a:p>
            <a:endParaRPr lang="en-US" sz="2800" dirty="0">
              <a:solidFill>
                <a:schemeClr val="bg1">
                  <a:lumMod val="95000"/>
                  <a:lumOff val="5000"/>
                </a:schemeClr>
              </a:solidFill>
            </a:endParaRPr>
          </a:p>
          <a:p>
            <a:pPr marL="0" indent="0">
              <a:lnSpc>
                <a:spcPct val="115000"/>
              </a:lnSpc>
              <a:buNone/>
            </a:pPr>
            <a:endParaRPr lang="en-US" sz="2800" dirty="0" smtClean="0">
              <a:solidFill>
                <a:schemeClr val="bg1">
                  <a:lumMod val="95000"/>
                  <a:lumOff val="5000"/>
                </a:schemeClr>
              </a:solidFill>
            </a:endParaRPr>
          </a:p>
          <a:p>
            <a:pPr marL="0" indent="0">
              <a:lnSpc>
                <a:spcPct val="115000"/>
              </a:lnSpc>
              <a:buNone/>
            </a:pPr>
            <a:r>
              <a:rPr lang="en-US" sz="2800" b="1" dirty="0" smtClean="0">
                <a:solidFill>
                  <a:schemeClr val="bg1">
                    <a:lumMod val="95000"/>
                    <a:lumOff val="5000"/>
                  </a:schemeClr>
                </a:solidFill>
              </a:rPr>
              <a:t>Hebrew </a:t>
            </a:r>
            <a:r>
              <a:rPr lang="en-US" sz="2800" b="1" dirty="0">
                <a:solidFill>
                  <a:schemeClr val="bg1">
                    <a:lumMod val="95000"/>
                    <a:lumOff val="5000"/>
                  </a:schemeClr>
                </a:solidFill>
              </a:rPr>
              <a:t>is read from right to left, the opposite of English.  </a:t>
            </a:r>
            <a:r>
              <a:rPr lang="en-US" sz="2800" b="1" dirty="0" smtClean="0">
                <a:solidFill>
                  <a:schemeClr val="bg1">
                    <a:lumMod val="95000"/>
                    <a:lumOff val="5000"/>
                  </a:schemeClr>
                </a:solidFill>
              </a:rPr>
              <a:t/>
            </a:r>
            <a:br>
              <a:rPr lang="en-US" sz="2800" b="1" dirty="0" smtClean="0">
                <a:solidFill>
                  <a:schemeClr val="bg1">
                    <a:lumMod val="95000"/>
                    <a:lumOff val="5000"/>
                  </a:schemeClr>
                </a:solidFill>
              </a:rPr>
            </a:br>
            <a:r>
              <a:rPr lang="en-US" sz="2800" b="1" dirty="0" smtClean="0">
                <a:solidFill>
                  <a:schemeClr val="bg1">
                    <a:lumMod val="95000"/>
                    <a:lumOff val="5000"/>
                  </a:schemeClr>
                </a:solidFill>
              </a:rPr>
              <a:t>We </a:t>
            </a:r>
            <a:r>
              <a:rPr lang="en-US" sz="2800" b="1" dirty="0">
                <a:solidFill>
                  <a:schemeClr val="bg1">
                    <a:lumMod val="95000"/>
                    <a:lumOff val="5000"/>
                  </a:schemeClr>
                </a:solidFill>
              </a:rPr>
              <a:t>must be very aware of this.</a:t>
            </a:r>
          </a:p>
          <a:p>
            <a:pPr marL="0" indent="0">
              <a:lnSpc>
                <a:spcPct val="115000"/>
              </a:lnSpc>
              <a:buNone/>
            </a:pPr>
            <a:r>
              <a:rPr lang="en-US" sz="2800" b="1" dirty="0">
                <a:solidFill>
                  <a:schemeClr val="bg1">
                    <a:lumMod val="95000"/>
                    <a:lumOff val="5000"/>
                  </a:schemeClr>
                </a:solidFill>
              </a:rPr>
              <a:t>This word – </a:t>
            </a:r>
            <a:r>
              <a:rPr lang="en-US" sz="2800" b="1" dirty="0" smtClean="0">
                <a:solidFill>
                  <a:schemeClr val="accent6">
                    <a:lumMod val="75000"/>
                  </a:schemeClr>
                </a:solidFill>
                <a:effectLst>
                  <a:outerShdw blurRad="38100" dist="38100" dir="2700000" algn="tl">
                    <a:srgbClr val="000000">
                      <a:alpha val="43137"/>
                    </a:srgbClr>
                  </a:outerShdw>
                </a:effectLst>
              </a:rPr>
              <a:t>ereb</a:t>
            </a:r>
            <a:r>
              <a:rPr lang="en-US" sz="2800" b="1" dirty="0" smtClean="0">
                <a:solidFill>
                  <a:schemeClr val="bg1">
                    <a:lumMod val="95000"/>
                    <a:lumOff val="5000"/>
                  </a:schemeClr>
                </a:solidFill>
              </a:rPr>
              <a:t> - </a:t>
            </a:r>
            <a:r>
              <a:rPr lang="en-US" sz="2800" b="1" dirty="0">
                <a:solidFill>
                  <a:schemeClr val="bg1">
                    <a:lumMod val="95000"/>
                    <a:lumOff val="5000"/>
                  </a:schemeClr>
                </a:solidFill>
              </a:rPr>
              <a:t>is used 136 times in 129 verses in the Hebrew Concordance of the KJV.</a:t>
            </a:r>
          </a:p>
          <a:p>
            <a:pPr marL="0" indent="0">
              <a:lnSpc>
                <a:spcPct val="115000"/>
              </a:lnSpc>
              <a:buNone/>
            </a:pPr>
            <a:r>
              <a:rPr lang="en-US" sz="2800" b="1" dirty="0">
                <a:solidFill>
                  <a:schemeClr val="bg1">
                    <a:lumMod val="95000"/>
                    <a:lumOff val="5000"/>
                  </a:schemeClr>
                </a:solidFill>
              </a:rPr>
              <a:t>Personally I equate the level of importance on this word, equal to oxygen.  </a:t>
            </a:r>
            <a:r>
              <a:rPr lang="en-US" sz="2800" b="1" dirty="0" smtClean="0">
                <a:solidFill>
                  <a:schemeClr val="bg1">
                    <a:lumMod val="95000"/>
                    <a:lumOff val="5000"/>
                  </a:schemeClr>
                </a:solidFill>
              </a:rPr>
              <a:t/>
            </a:r>
            <a:br>
              <a:rPr lang="en-US" sz="2800" b="1" dirty="0" smtClean="0">
                <a:solidFill>
                  <a:schemeClr val="bg1">
                    <a:lumMod val="95000"/>
                    <a:lumOff val="5000"/>
                  </a:schemeClr>
                </a:solidFill>
              </a:rPr>
            </a:br>
            <a:r>
              <a:rPr lang="en-US" sz="2800" b="1" dirty="0" smtClean="0">
                <a:solidFill>
                  <a:srgbClr val="66FFFF"/>
                </a:solidFill>
              </a:rPr>
              <a:t>No</a:t>
            </a:r>
            <a:r>
              <a:rPr lang="en-US" sz="2800" b="1" dirty="0">
                <a:solidFill>
                  <a:srgbClr val="66FFFF"/>
                </a:solidFill>
              </a:rPr>
              <a:t>, I am not exaggerating here.  It really is that important.</a:t>
            </a:r>
          </a:p>
          <a:p>
            <a:pPr marL="0" indent="0">
              <a:lnSpc>
                <a:spcPct val="115000"/>
              </a:lnSpc>
              <a:buNone/>
            </a:pPr>
            <a:r>
              <a:rPr lang="en-US" sz="3600" b="1" i="1" dirty="0">
                <a:solidFill>
                  <a:srgbClr val="FFFF00"/>
                </a:solidFill>
                <a:latin typeface="Estrangelo Edessa" pitchFamily="66" charset="0"/>
                <a:cs typeface="Estrangelo Edessa" pitchFamily="66" charset="0"/>
              </a:rPr>
              <a:t>Strong’s Concordance </a:t>
            </a:r>
            <a:r>
              <a:rPr lang="en-US" sz="3600" b="1" i="1" dirty="0" smtClean="0">
                <a:solidFill>
                  <a:srgbClr val="FFFF00"/>
                </a:solidFill>
                <a:latin typeface="Estrangelo Edessa" pitchFamily="66" charset="0"/>
                <a:cs typeface="Estrangelo Edessa" pitchFamily="66" charset="0"/>
              </a:rPr>
              <a:t> </a:t>
            </a:r>
            <a:r>
              <a:rPr lang="en-US" sz="2800" b="1" dirty="0" smtClean="0">
                <a:solidFill>
                  <a:schemeClr val="bg1">
                    <a:lumMod val="95000"/>
                    <a:lumOff val="5000"/>
                  </a:schemeClr>
                </a:solidFill>
              </a:rPr>
              <a:t>has </a:t>
            </a:r>
            <a:r>
              <a:rPr lang="en-US" sz="2800" b="1" dirty="0">
                <a:solidFill>
                  <a:schemeClr val="bg1">
                    <a:lumMod val="95000"/>
                    <a:lumOff val="5000"/>
                  </a:schemeClr>
                </a:solidFill>
              </a:rPr>
              <a:t>given </a:t>
            </a:r>
            <a:r>
              <a:rPr lang="en-US" sz="3600" b="1" dirty="0">
                <a:ln>
                  <a:solidFill>
                    <a:schemeClr val="bg2"/>
                  </a:solidFill>
                </a:ln>
                <a:solidFill>
                  <a:schemeClr val="accent6">
                    <a:lumMod val="75000"/>
                  </a:schemeClr>
                </a:solidFill>
                <a:effectLst>
                  <a:outerShdw blurRad="38100" dist="38100" dir="2700000" algn="tl">
                    <a:srgbClr val="000000">
                      <a:alpha val="43137"/>
                    </a:srgbClr>
                  </a:outerShdw>
                </a:effectLst>
              </a:rPr>
              <a:t>ereb</a:t>
            </a:r>
            <a:r>
              <a:rPr lang="en-US" sz="2800" b="1" dirty="0" smtClean="0">
                <a:solidFill>
                  <a:schemeClr val="bg1">
                    <a:lumMod val="95000"/>
                    <a:lumOff val="5000"/>
                  </a:schemeClr>
                </a:solidFill>
              </a:rPr>
              <a:t> </a:t>
            </a:r>
            <a:r>
              <a:rPr lang="en-US" sz="2800" b="1" dirty="0">
                <a:solidFill>
                  <a:schemeClr val="bg1">
                    <a:lumMod val="95000"/>
                    <a:lumOff val="5000"/>
                  </a:schemeClr>
                </a:solidFill>
              </a:rPr>
              <a:t>the number of </a:t>
            </a:r>
            <a:r>
              <a:rPr lang="en-US" sz="2800" b="1" dirty="0">
                <a:solidFill>
                  <a:srgbClr val="FFFF00"/>
                </a:solidFill>
              </a:rPr>
              <a:t>H6153, </a:t>
            </a:r>
            <a:r>
              <a:rPr lang="en-US" sz="2800" b="1" dirty="0">
                <a:solidFill>
                  <a:schemeClr val="bg1">
                    <a:lumMod val="95000"/>
                    <a:lumOff val="5000"/>
                  </a:schemeClr>
                </a:solidFill>
              </a:rPr>
              <a:t>and it seems everyone has accepted that designation.  	</a:t>
            </a:r>
            <a:endParaRPr lang="en-US" b="1" dirty="0"/>
          </a:p>
        </p:txBody>
      </p:sp>
      <p:sp>
        <p:nvSpPr>
          <p:cNvPr id="2" name="Slide Number Placeholder 1"/>
          <p:cNvSpPr>
            <a:spLocks noGrp="1"/>
          </p:cNvSpPr>
          <p:nvPr>
            <p:ph type="sldNum" sz="quarter" idx="12"/>
          </p:nvPr>
        </p:nvSpPr>
        <p:spPr/>
        <p:txBody>
          <a:bodyPr/>
          <a:lstStyle/>
          <a:p>
            <a:fld id="{F716C96D-555A-4066-BF29-32A5BE0CACF3}" type="slidenum">
              <a:rPr lang="en-US" smtClean="0"/>
              <a:t>5</a:t>
            </a:fld>
            <a:endParaRPr lang="en-US" dirty="0"/>
          </a:p>
        </p:txBody>
      </p:sp>
      <p:pic>
        <p:nvPicPr>
          <p:cNvPr id="11266" name="Picture 2" descr="C:\Users\Rae\Desktop\Passover Studies\Paradigm Shift Apr 1\fl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858963"/>
            <a:ext cx="2103437" cy="731837"/>
          </a:xfrm>
          <a:prstGeom prst="rect">
            <a:avLst/>
          </a:prstGeom>
          <a:noFill/>
          <a:ln w="76200">
            <a:solidFill>
              <a:srgbClr val="C00000"/>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1267" name="Picture 3" descr="C:\Users\Rae\Desktop\Passover Studies\Paradigm Shift Apr 1\pale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858963"/>
            <a:ext cx="2444750" cy="731837"/>
          </a:xfrm>
          <a:prstGeom prst="rect">
            <a:avLst/>
          </a:prstGeom>
          <a:noFill/>
          <a:ln w="76200">
            <a:solidFill>
              <a:srgbClr val="7030A0"/>
            </a:solidFill>
          </a:ln>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81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5178"/>
            <a:ext cx="9144000" cy="670560"/>
          </a:xfrm>
        </p:spPr>
        <p:txBody>
          <a:bodyPr>
            <a:normAutofit/>
            <a:scene3d>
              <a:camera prst="orthographicFront"/>
              <a:lightRig rig="threePt" dir="t"/>
            </a:scene3d>
            <a:sp3d extrusionH="57150">
              <a:bevelT w="38100" h="38100"/>
            </a:sp3d>
          </a:bodyPr>
          <a:lstStyle/>
          <a:p>
            <a:pPr algn="ctr"/>
            <a:r>
              <a:rPr lang="en-US" cap="none" dirty="0" smtClean="0">
                <a:latin typeface="Arial Rounded MT Bold" pitchFamily="34" charset="0"/>
              </a:rPr>
              <a:t>The “UNITS” on Day 1 of Creation</a:t>
            </a:r>
            <a:endParaRPr lang="en-US" dirty="0">
              <a:latin typeface="Arial Rounded MT Bold" pitchFamily="34" charset="0"/>
            </a:endParaRPr>
          </a:p>
        </p:txBody>
      </p:sp>
      <p:sp>
        <p:nvSpPr>
          <p:cNvPr id="2" name="Slide Number Placeholder 1"/>
          <p:cNvSpPr>
            <a:spLocks noGrp="1"/>
          </p:cNvSpPr>
          <p:nvPr>
            <p:ph type="sldNum" sz="quarter" idx="12"/>
          </p:nvPr>
        </p:nvSpPr>
        <p:spPr>
          <a:xfrm>
            <a:off x="8305800" y="6477000"/>
            <a:ext cx="588336" cy="228600"/>
          </a:xfrm>
        </p:spPr>
        <p:txBody>
          <a:bodyPr/>
          <a:lstStyle/>
          <a:p>
            <a:fld id="{F716C96D-555A-4066-BF29-32A5BE0CACF3}" type="slidenum">
              <a:rPr lang="en-US" smtClean="0"/>
              <a:t>6</a:t>
            </a:fld>
            <a:endParaRPr lang="en-US" dirty="0"/>
          </a:p>
        </p:txBody>
      </p:sp>
      <p:sp>
        <p:nvSpPr>
          <p:cNvPr id="6" name="Content Placeholder 2"/>
          <p:cNvSpPr txBox="1">
            <a:spLocks/>
          </p:cNvSpPr>
          <p:nvPr/>
        </p:nvSpPr>
        <p:spPr>
          <a:xfrm>
            <a:off x="609600" y="1143000"/>
            <a:ext cx="7924800" cy="56388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fontScale="92500"/>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a:buNone/>
            </a:pPr>
            <a:endParaRPr lang="en-US" sz="2200" b="1" dirty="0" smtClean="0">
              <a:solidFill>
                <a:schemeClr val="bg1">
                  <a:lumMod val="95000"/>
                  <a:lumOff val="5000"/>
                </a:schemeClr>
              </a:solidFill>
              <a:latin typeface="Comic Sans MS" pitchFamily="66" charset="0"/>
            </a:endParaRPr>
          </a:p>
          <a:p>
            <a:pPr marL="0" indent="0" algn="ctr">
              <a:buNone/>
            </a:pPr>
            <a:r>
              <a:rPr lang="en-US" sz="3600" b="1" dirty="0" smtClean="0">
                <a:solidFill>
                  <a:schemeClr val="bg1">
                    <a:lumMod val="95000"/>
                    <a:lumOff val="5000"/>
                  </a:schemeClr>
                </a:solidFill>
                <a:latin typeface="Comic Sans MS" pitchFamily="66" charset="0"/>
              </a:rPr>
              <a:t>The 1</a:t>
            </a:r>
            <a:r>
              <a:rPr lang="en-US" sz="3600" b="1" baseline="30000" dirty="0" smtClean="0">
                <a:solidFill>
                  <a:schemeClr val="bg1">
                    <a:lumMod val="95000"/>
                    <a:lumOff val="5000"/>
                  </a:schemeClr>
                </a:solidFill>
                <a:latin typeface="Comic Sans MS" pitchFamily="66" charset="0"/>
              </a:rPr>
              <a:t>st</a:t>
            </a:r>
            <a:r>
              <a:rPr lang="en-US" sz="3600" b="1" dirty="0" smtClean="0">
                <a:solidFill>
                  <a:schemeClr val="bg1">
                    <a:lumMod val="95000"/>
                    <a:lumOff val="5000"/>
                  </a:schemeClr>
                </a:solidFill>
                <a:latin typeface="Comic Sans MS" pitchFamily="66" charset="0"/>
              </a:rPr>
              <a:t> day of creation houses </a:t>
            </a:r>
            <a:br>
              <a:rPr lang="en-US" sz="3600" b="1" dirty="0" smtClean="0">
                <a:solidFill>
                  <a:schemeClr val="bg1">
                    <a:lumMod val="95000"/>
                    <a:lumOff val="5000"/>
                  </a:schemeClr>
                </a:solidFill>
                <a:latin typeface="Comic Sans MS" pitchFamily="66" charset="0"/>
              </a:rPr>
            </a:br>
            <a:r>
              <a:rPr lang="en-US" sz="3600" b="1" dirty="0" smtClean="0">
                <a:solidFill>
                  <a:schemeClr val="bg1">
                    <a:lumMod val="95000"/>
                    <a:lumOff val="5000"/>
                  </a:schemeClr>
                </a:solidFill>
                <a:latin typeface="Comic Sans MS" pitchFamily="66" charset="0"/>
              </a:rPr>
              <a:t>5 separate “units” (or components) </a:t>
            </a:r>
            <a:br>
              <a:rPr lang="en-US" sz="3600" b="1" dirty="0" smtClean="0">
                <a:solidFill>
                  <a:schemeClr val="bg1">
                    <a:lumMod val="95000"/>
                    <a:lumOff val="5000"/>
                  </a:schemeClr>
                </a:solidFill>
                <a:latin typeface="Comic Sans MS" pitchFamily="66" charset="0"/>
              </a:rPr>
            </a:br>
            <a:r>
              <a:rPr lang="en-US" sz="3600" b="1" dirty="0" smtClean="0">
                <a:solidFill>
                  <a:schemeClr val="bg1">
                    <a:lumMod val="95000"/>
                    <a:lumOff val="5000"/>
                  </a:schemeClr>
                </a:solidFill>
                <a:latin typeface="Comic Sans MS" pitchFamily="66" charset="0"/>
              </a:rPr>
              <a:t>found within the first 24 hour cycle.</a:t>
            </a:r>
          </a:p>
          <a:p>
            <a:pPr marL="1399032" lvl="6" indent="0">
              <a:buNone/>
            </a:pPr>
            <a:r>
              <a:rPr lang="en-US" sz="3600" b="1"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They are:</a:t>
            </a:r>
            <a:r>
              <a:rPr lang="en-US" sz="3600" b="1" dirty="0">
                <a:solidFill>
                  <a:schemeClr val="bg1">
                    <a:lumMod val="95000"/>
                    <a:lumOff val="5000"/>
                  </a:schemeClr>
                </a:solidFill>
                <a:effectLst>
                  <a:outerShdw blurRad="38100" dist="38100" dir="2700000" algn="tl">
                    <a:srgbClr val="000000">
                      <a:alpha val="43137"/>
                    </a:srgbClr>
                  </a:outerShdw>
                </a:effectLst>
              </a:rPr>
              <a:t>	</a:t>
            </a:r>
            <a:br>
              <a:rPr lang="en-US" sz="3600" b="1" dirty="0">
                <a:solidFill>
                  <a:schemeClr val="bg1">
                    <a:lumMod val="95000"/>
                    <a:lumOff val="5000"/>
                  </a:schemeClr>
                </a:solidFill>
                <a:effectLst>
                  <a:outerShdw blurRad="38100" dist="38100" dir="2700000" algn="tl">
                    <a:srgbClr val="000000">
                      <a:alpha val="43137"/>
                    </a:srgbClr>
                  </a:outerShdw>
                </a:effectLst>
              </a:rPr>
            </a:b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1</a:t>
            </a:r>
            <a:r>
              <a:rPr lang="en-US" sz="3600" b="1" dirty="0">
                <a:solidFill>
                  <a:schemeClr val="accent5">
                    <a:lumMod val="75000"/>
                  </a:schemeClr>
                </a:solidFill>
                <a:effectLst>
                  <a:outerShdw blurRad="38100" dist="38100" dir="2700000" algn="tl">
                    <a:srgbClr val="000000">
                      <a:alpha val="43137"/>
                    </a:srgbClr>
                  </a:outerShdw>
                </a:effectLst>
                <a:latin typeface="Comic Sans MS" pitchFamily="66" charset="0"/>
              </a:rPr>
              <a:t>. </a:t>
            </a:r>
            <a:r>
              <a:rPr lang="en-US" sz="3600" b="1"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light</a:t>
            </a:r>
            <a:r>
              <a:rPr lang="en-US" sz="3600" b="1" baseline="30000" dirty="0">
                <a:solidFill>
                  <a:schemeClr val="bg1">
                    <a:lumMod val="85000"/>
                  </a:schemeClr>
                </a:solidFill>
                <a:effectLst>
                  <a:outerShdw blurRad="38100" dist="38100" dir="2700000" algn="tl">
                    <a:srgbClr val="000000">
                      <a:alpha val="43137"/>
                    </a:srgbClr>
                  </a:outerShdw>
                </a:effectLst>
              </a:rPr>
              <a:t>H216</a:t>
            </a:r>
            <a:r>
              <a:rPr lang="en-US" sz="3600" b="1" dirty="0">
                <a:solidFill>
                  <a:schemeClr val="bg1">
                    <a:lumMod val="95000"/>
                    <a:lumOff val="5000"/>
                  </a:schemeClr>
                </a:solidFill>
                <a:effectLst>
                  <a:outerShdw blurRad="38100" dist="38100" dir="2700000" algn="tl">
                    <a:srgbClr val="000000">
                      <a:alpha val="43137"/>
                    </a:srgbClr>
                  </a:outerShdw>
                </a:effectLst>
                <a:latin typeface="Comic Sans MS" pitchFamily="66" charset="0"/>
              </a:rPr>
              <a:t/>
            </a:r>
            <a:br>
              <a:rPr lang="en-US" sz="3600" b="1" dirty="0">
                <a:solidFill>
                  <a:schemeClr val="bg1">
                    <a:lumMod val="95000"/>
                    <a:lumOff val="5000"/>
                  </a:schemeClr>
                </a:solidFill>
                <a:effectLst>
                  <a:outerShdw blurRad="38100" dist="38100" dir="2700000" algn="tl">
                    <a:srgbClr val="000000">
                      <a:alpha val="43137"/>
                    </a:srgbClr>
                  </a:outerShdw>
                </a:effectLst>
                <a:latin typeface="Comic Sans MS" pitchFamily="66" charset="0"/>
              </a:rPr>
            </a:b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2</a:t>
            </a:r>
            <a:r>
              <a:rPr lang="en-US" sz="3600" b="1" dirty="0">
                <a:solidFill>
                  <a:schemeClr val="accent5">
                    <a:lumMod val="75000"/>
                  </a:schemeClr>
                </a:solidFill>
                <a:effectLst>
                  <a:outerShdw blurRad="38100" dist="38100" dir="2700000" algn="tl">
                    <a:srgbClr val="000000">
                      <a:alpha val="43137"/>
                    </a:srgbClr>
                  </a:outerShdw>
                </a:effectLst>
                <a:latin typeface="Comic Sans MS" pitchFamily="66" charset="0"/>
              </a:rPr>
              <a:t>. </a:t>
            </a:r>
            <a:r>
              <a:rPr lang="en-US" sz="3600" b="1" dirty="0">
                <a:effectLst>
                  <a:outerShdw blurRad="38100" dist="38100" dir="2700000" algn="tl">
                    <a:srgbClr val="000000">
                      <a:alpha val="43137"/>
                    </a:srgbClr>
                  </a:outerShdw>
                </a:effectLst>
                <a:latin typeface="Comic Sans MS" pitchFamily="66" charset="0"/>
              </a:rPr>
              <a:t>darkness</a:t>
            </a:r>
            <a:r>
              <a:rPr lang="en-US" sz="3600" b="1" baseline="30000" dirty="0">
                <a:solidFill>
                  <a:schemeClr val="tx1">
                    <a:lumMod val="65000"/>
                    <a:lumOff val="35000"/>
                  </a:schemeClr>
                </a:solidFill>
                <a:effectLst>
                  <a:outerShdw blurRad="38100" dist="38100" dir="2700000" algn="tl">
                    <a:srgbClr val="000000">
                      <a:alpha val="43137"/>
                    </a:srgbClr>
                  </a:outerShdw>
                </a:effectLst>
                <a:latin typeface="Comic Sans MS" pitchFamily="66" charset="0"/>
              </a:rPr>
              <a:t>H2822</a:t>
            </a:r>
            <a:r>
              <a:rPr lang="en-US" sz="3600" b="1" dirty="0">
                <a:solidFill>
                  <a:schemeClr val="bg1">
                    <a:lumMod val="95000"/>
                    <a:lumOff val="5000"/>
                  </a:schemeClr>
                </a:solidFill>
                <a:effectLst>
                  <a:outerShdw blurRad="38100" dist="38100" dir="2700000" algn="tl">
                    <a:srgbClr val="000000">
                      <a:alpha val="43137"/>
                    </a:srgbClr>
                  </a:outerShdw>
                </a:effectLst>
                <a:latin typeface="Comic Sans MS" pitchFamily="66" charset="0"/>
              </a:rPr>
              <a:t> </a:t>
            </a:r>
            <a:r>
              <a:rPr lang="en-US" sz="3600" b="1"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   </a:t>
            </a:r>
          </a:p>
          <a:p>
            <a:pPr marL="1399032" lvl="6" indent="0">
              <a:buNone/>
            </a:pP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3. </a:t>
            </a:r>
            <a:r>
              <a:rPr lang="en-US" sz="3600" b="1"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darkness</a:t>
            </a:r>
            <a:r>
              <a:rPr lang="en-US" sz="3600" b="1" baseline="300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H3915</a:t>
            </a:r>
            <a:r>
              <a:rPr lang="en-US" sz="3600" b="1"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  </a:t>
            </a:r>
          </a:p>
          <a:p>
            <a:pPr marL="1399032" lvl="6" indent="0">
              <a:buNone/>
            </a:pP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4. </a:t>
            </a:r>
            <a:r>
              <a:rPr lang="en-US" sz="3600" b="1" dirty="0" smtClean="0">
                <a:solidFill>
                  <a:schemeClr val="accent6">
                    <a:lumMod val="75000"/>
                  </a:schemeClr>
                </a:solidFill>
                <a:effectLst>
                  <a:outerShdw blurRad="38100" dist="38100" dir="2700000" algn="tl">
                    <a:srgbClr val="000000">
                      <a:alpha val="43137"/>
                    </a:srgbClr>
                  </a:outerShdw>
                </a:effectLst>
                <a:latin typeface="Comic Sans MS" pitchFamily="66" charset="0"/>
              </a:rPr>
              <a:t>ereb</a:t>
            </a:r>
            <a:r>
              <a:rPr lang="en-US" sz="3600" b="1" baseline="30000" dirty="0" smtClean="0">
                <a:solidFill>
                  <a:schemeClr val="tx1">
                    <a:lumMod val="65000"/>
                    <a:lumOff val="35000"/>
                  </a:schemeClr>
                </a:solidFill>
                <a:effectLst>
                  <a:outerShdw blurRad="38100" dist="38100" dir="2700000" algn="tl">
                    <a:srgbClr val="000000">
                      <a:alpha val="43137"/>
                    </a:srgbClr>
                  </a:outerShdw>
                </a:effectLst>
                <a:latin typeface="Comic Sans MS" pitchFamily="66" charset="0"/>
              </a:rPr>
              <a:t>H6153</a:t>
            </a:r>
            <a:r>
              <a:rPr lang="en-US" sz="3600"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  </a:t>
            </a: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 </a:t>
            </a:r>
          </a:p>
          <a:p>
            <a:pPr marL="1399032" lvl="6" indent="0">
              <a:buNone/>
            </a:pPr>
            <a:r>
              <a:rPr lang="en-US" sz="3600" b="1" dirty="0" smtClean="0">
                <a:solidFill>
                  <a:srgbClr val="B23B7E"/>
                </a:solidFill>
                <a:effectLst>
                  <a:outerShdw blurRad="38100" dist="38100" dir="2700000" algn="tl">
                    <a:srgbClr val="000000">
                      <a:alpha val="43137"/>
                    </a:srgbClr>
                  </a:outerShdw>
                </a:effectLst>
                <a:latin typeface="Comic Sans MS" pitchFamily="66" charset="0"/>
              </a:rPr>
              <a:t>5</a:t>
            </a:r>
            <a:r>
              <a:rPr lang="en-US" sz="3600" b="1" dirty="0" smtClean="0">
                <a:solidFill>
                  <a:schemeClr val="accent5">
                    <a:lumMod val="75000"/>
                  </a:schemeClr>
                </a:solidFill>
                <a:effectLst>
                  <a:outerShdw blurRad="38100" dist="38100" dir="2700000" algn="tl">
                    <a:srgbClr val="000000">
                      <a:alpha val="43137"/>
                    </a:srgbClr>
                  </a:outerShdw>
                </a:effectLst>
                <a:latin typeface="Comic Sans MS" pitchFamily="66" charset="0"/>
              </a:rPr>
              <a:t>. </a:t>
            </a:r>
            <a:r>
              <a:rPr lang="en-US" sz="3600" b="1" dirty="0" smtClean="0">
                <a:solidFill>
                  <a:srgbClr val="B23B7E"/>
                </a:solidFill>
                <a:effectLst>
                  <a:outerShdw blurRad="38100" dist="38100" dir="2700000" algn="tl">
                    <a:srgbClr val="000000">
                      <a:alpha val="43137"/>
                    </a:srgbClr>
                  </a:outerShdw>
                </a:effectLst>
                <a:latin typeface="Comic Sans MS" pitchFamily="66" charset="0"/>
              </a:rPr>
              <a:t>boqer</a:t>
            </a:r>
            <a:r>
              <a:rPr lang="en-US" sz="3600" b="1" baseline="30000" dirty="0" smtClean="0">
                <a:solidFill>
                  <a:schemeClr val="tx1">
                    <a:lumMod val="50000"/>
                    <a:lumOff val="50000"/>
                  </a:schemeClr>
                </a:solidFill>
                <a:effectLst>
                  <a:outerShdw blurRad="38100" dist="38100" dir="2700000" algn="tl">
                    <a:srgbClr val="000000">
                      <a:alpha val="43137"/>
                    </a:srgbClr>
                  </a:outerShdw>
                </a:effectLst>
                <a:latin typeface="Comic Sans MS" pitchFamily="66" charset="0"/>
              </a:rPr>
              <a:t>H1242</a:t>
            </a:r>
            <a:r>
              <a:rPr lang="en-US" sz="3600" dirty="0" smtClean="0">
                <a:solidFill>
                  <a:schemeClr val="bg1">
                    <a:lumMod val="95000"/>
                    <a:lumOff val="5000"/>
                  </a:schemeClr>
                </a:solidFill>
                <a:effectLst>
                  <a:outerShdw blurRad="38100" dist="38100" dir="2700000" algn="tl">
                    <a:srgbClr val="000000">
                      <a:alpha val="43137"/>
                    </a:srgbClr>
                  </a:outerShdw>
                </a:effectLst>
                <a:latin typeface="Comic Sans MS" pitchFamily="66" charset="0"/>
              </a:rPr>
              <a:t>   </a:t>
            </a:r>
            <a:r>
              <a:rPr lang="en-US" sz="3600" dirty="0" smtClean="0">
                <a:solidFill>
                  <a:schemeClr val="bg1">
                    <a:lumMod val="95000"/>
                    <a:lumOff val="5000"/>
                  </a:schemeClr>
                </a:solidFill>
                <a:effectLst>
                  <a:outerShdw blurRad="38100" dist="38100" dir="2700000" algn="tl">
                    <a:srgbClr val="000000">
                      <a:alpha val="43137"/>
                    </a:srgbClr>
                  </a:outerShdw>
                </a:effectLst>
              </a:rPr>
              <a:t/>
            </a:r>
            <a:br>
              <a:rPr lang="en-US" sz="3600" dirty="0" smtClean="0">
                <a:solidFill>
                  <a:schemeClr val="bg1">
                    <a:lumMod val="95000"/>
                    <a:lumOff val="5000"/>
                  </a:schemeClr>
                </a:solidFill>
                <a:effectLst>
                  <a:outerShdw blurRad="38100" dist="38100" dir="2700000" algn="tl">
                    <a:srgbClr val="000000">
                      <a:alpha val="43137"/>
                    </a:srgbClr>
                  </a:outerShdw>
                </a:effectLst>
              </a:rPr>
            </a:br>
            <a:r>
              <a:rPr lang="en-US" dirty="0" smtClean="0">
                <a:solidFill>
                  <a:schemeClr val="bg1">
                    <a:lumMod val="95000"/>
                    <a:lumOff val="5000"/>
                  </a:schemeClr>
                </a:solidFill>
                <a:effectLst>
                  <a:outerShdw blurRad="38100" dist="38100" dir="2700000" algn="tl">
                    <a:srgbClr val="000000">
                      <a:alpha val="43137"/>
                    </a:srgbClr>
                  </a:outerShdw>
                </a:effectLst>
              </a:rPr>
              <a:t>       </a:t>
            </a:r>
            <a:endParaRPr lang="en-US" sz="1400" b="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61762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up)">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175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75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75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670560"/>
          </a:xfrm>
        </p:spPr>
        <p:txBody>
          <a:bodyPr>
            <a:normAutofit fontScale="90000"/>
            <a:scene3d>
              <a:camera prst="orthographicFront"/>
              <a:lightRig rig="threePt" dir="t"/>
            </a:scene3d>
            <a:sp3d extrusionH="57150">
              <a:bevelT w="38100" h="38100"/>
            </a:sp3d>
          </a:bodyPr>
          <a:lstStyle/>
          <a:p>
            <a:pPr algn="ctr"/>
            <a:r>
              <a:rPr lang="en-US" dirty="0" smtClean="0">
                <a:latin typeface="Arial Rounded MT Bold" pitchFamily="34" charset="0"/>
              </a:rPr>
              <a:t>First mention of &lt;</a:t>
            </a:r>
            <a:r>
              <a:rPr lang="en-US" cap="none" dirty="0" smtClean="0">
                <a:solidFill>
                  <a:schemeClr val="accent6">
                    <a:lumMod val="75000"/>
                  </a:schemeClr>
                </a:solidFill>
                <a:latin typeface="Arial Rounded MT Bold" pitchFamily="34" charset="0"/>
              </a:rPr>
              <a:t>ereb</a:t>
            </a:r>
            <a:r>
              <a:rPr lang="en-US" dirty="0" smtClean="0">
                <a:latin typeface="Arial Rounded MT Bold" pitchFamily="34" charset="0"/>
              </a:rPr>
              <a:t>&gt; in Genesis</a:t>
            </a:r>
            <a:endParaRPr lang="en-US" dirty="0">
              <a:latin typeface="Arial Rounded MT Bold" pitchFamily="34" charset="0"/>
            </a:endParaRPr>
          </a:p>
        </p:txBody>
      </p:sp>
      <p:sp>
        <p:nvSpPr>
          <p:cNvPr id="2" name="Slide Number Placeholder 1"/>
          <p:cNvSpPr>
            <a:spLocks noGrp="1"/>
          </p:cNvSpPr>
          <p:nvPr>
            <p:ph type="sldNum" sz="quarter" idx="12"/>
          </p:nvPr>
        </p:nvSpPr>
        <p:spPr/>
        <p:txBody>
          <a:bodyPr/>
          <a:lstStyle/>
          <a:p>
            <a:fld id="{F716C96D-555A-4066-BF29-32A5BE0CACF3}" type="slidenum">
              <a:rPr lang="en-US" smtClean="0"/>
              <a:t>7</a:t>
            </a:fld>
            <a:endParaRPr lang="en-US" dirty="0"/>
          </a:p>
        </p:txBody>
      </p:sp>
      <p:sp>
        <p:nvSpPr>
          <p:cNvPr id="3" name="Content Placeholder 2"/>
          <p:cNvSpPr txBox="1">
            <a:spLocks/>
          </p:cNvSpPr>
          <p:nvPr/>
        </p:nvSpPr>
        <p:spPr>
          <a:xfrm>
            <a:off x="340360" y="1021080"/>
            <a:ext cx="8505423" cy="537972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3200" b="1" dirty="0" smtClean="0">
                <a:solidFill>
                  <a:schemeClr val="bg1">
                    <a:lumMod val="95000"/>
                    <a:lumOff val="5000"/>
                  </a:schemeClr>
                </a:solidFill>
                <a:latin typeface="Comic Sans MS" pitchFamily="66" charset="0"/>
              </a:rPr>
              <a:t>The first usage of this word </a:t>
            </a:r>
            <a:r>
              <a:rPr lang="en-US" sz="3200" b="1" dirty="0">
                <a:solidFill>
                  <a:schemeClr val="bg1">
                    <a:lumMod val="95000"/>
                    <a:lumOff val="5000"/>
                  </a:schemeClr>
                </a:solidFill>
                <a:latin typeface="Comic Sans MS" pitchFamily="66" charset="0"/>
              </a:rPr>
              <a:t>&lt;</a:t>
            </a:r>
            <a:r>
              <a:rPr lang="en-US" sz="3200" b="1" dirty="0">
                <a:solidFill>
                  <a:schemeClr val="accent6">
                    <a:lumMod val="75000"/>
                  </a:schemeClr>
                </a:solidFill>
                <a:effectLst>
                  <a:outerShdw blurRad="38100" dist="38100" dir="2700000" algn="tl">
                    <a:srgbClr val="000000">
                      <a:alpha val="43137"/>
                    </a:srgbClr>
                  </a:outerShdw>
                </a:effectLst>
                <a:latin typeface="Comic Sans MS" pitchFamily="66" charset="0"/>
              </a:rPr>
              <a:t>ereb</a:t>
            </a:r>
            <a:r>
              <a:rPr lang="en-US" sz="3200" b="1" dirty="0">
                <a:solidFill>
                  <a:schemeClr val="bg1">
                    <a:lumMod val="95000"/>
                    <a:lumOff val="5000"/>
                  </a:schemeClr>
                </a:solidFill>
                <a:latin typeface="Comic Sans MS" pitchFamily="66" charset="0"/>
              </a:rPr>
              <a:t>&gt;</a:t>
            </a:r>
            <a:r>
              <a:rPr lang="en-US" sz="3200" b="1" dirty="0" smtClean="0">
                <a:solidFill>
                  <a:schemeClr val="bg1">
                    <a:lumMod val="95000"/>
                    <a:lumOff val="5000"/>
                  </a:schemeClr>
                </a:solidFill>
                <a:latin typeface="Comic Sans MS" pitchFamily="66" charset="0"/>
              </a:rPr>
              <a:t> is found in Gen 1:5.</a:t>
            </a:r>
            <a:br>
              <a:rPr lang="en-US" sz="3200" b="1" dirty="0" smtClean="0">
                <a:solidFill>
                  <a:schemeClr val="bg1">
                    <a:lumMod val="95000"/>
                    <a:lumOff val="5000"/>
                  </a:schemeClr>
                </a:solidFill>
                <a:latin typeface="Comic Sans MS" pitchFamily="66" charset="0"/>
              </a:rPr>
            </a:br>
            <a:endParaRPr lang="en-US" sz="1600" b="1" dirty="0" smtClean="0">
              <a:solidFill>
                <a:schemeClr val="bg1">
                  <a:lumMod val="95000"/>
                  <a:lumOff val="5000"/>
                </a:schemeClr>
              </a:solidFill>
              <a:latin typeface="Comic Sans MS" pitchFamily="66" charset="0"/>
            </a:endParaRPr>
          </a:p>
          <a:p>
            <a:pPr marL="0" indent="0">
              <a:buNone/>
            </a:pPr>
            <a:r>
              <a:rPr lang="en-US" sz="3200" b="1" dirty="0">
                <a:solidFill>
                  <a:schemeClr val="bg1">
                    <a:lumMod val="95000"/>
                    <a:lumOff val="5000"/>
                  </a:schemeClr>
                </a:solidFill>
                <a:latin typeface="Comic Sans MS" pitchFamily="66" charset="0"/>
              </a:rPr>
              <a:t>We need to look at this very carefully, because there are those who desire to place the &lt;</a:t>
            </a:r>
            <a:r>
              <a:rPr lang="en-US" sz="3200" b="1" dirty="0">
                <a:solidFill>
                  <a:schemeClr val="accent6">
                    <a:lumMod val="75000"/>
                  </a:schemeClr>
                </a:solidFill>
                <a:effectLst>
                  <a:outerShdw blurRad="38100" dist="38100" dir="2700000" algn="tl">
                    <a:srgbClr val="000000">
                      <a:alpha val="43137"/>
                    </a:srgbClr>
                  </a:outerShdw>
                </a:effectLst>
                <a:latin typeface="Comic Sans MS" pitchFamily="66" charset="0"/>
              </a:rPr>
              <a:t>ereb</a:t>
            </a:r>
            <a:r>
              <a:rPr lang="en-US" sz="3200" b="1" dirty="0" smtClean="0">
                <a:solidFill>
                  <a:schemeClr val="bg1">
                    <a:lumMod val="95000"/>
                    <a:lumOff val="5000"/>
                  </a:schemeClr>
                </a:solidFill>
                <a:latin typeface="Comic Sans MS" pitchFamily="66" charset="0"/>
              </a:rPr>
              <a:t>&gt; evening </a:t>
            </a:r>
            <a:r>
              <a:rPr lang="en-US" sz="3200" b="1" dirty="0">
                <a:solidFill>
                  <a:schemeClr val="bg1">
                    <a:lumMod val="95000"/>
                    <a:lumOff val="5000"/>
                  </a:schemeClr>
                </a:solidFill>
                <a:latin typeface="Comic Sans MS" pitchFamily="66" charset="0"/>
              </a:rPr>
              <a:t>in a location where </a:t>
            </a:r>
            <a:r>
              <a:rPr lang="en-US" sz="3200" b="1" dirty="0">
                <a:solidFill>
                  <a:srgbClr val="66FFFF"/>
                </a:solidFill>
                <a:effectLst>
                  <a:outerShdw blurRad="38100" dist="38100" dir="2700000" algn="tl">
                    <a:srgbClr val="000000">
                      <a:alpha val="43137"/>
                    </a:srgbClr>
                  </a:outerShdw>
                </a:effectLst>
                <a:latin typeface="Comic Sans MS" pitchFamily="66" charset="0"/>
              </a:rPr>
              <a:t>Yahuah</a:t>
            </a:r>
            <a:r>
              <a:rPr lang="en-US" sz="3200" b="1" dirty="0">
                <a:solidFill>
                  <a:schemeClr val="bg1">
                    <a:lumMod val="95000"/>
                    <a:lumOff val="5000"/>
                  </a:schemeClr>
                </a:solidFill>
                <a:latin typeface="Comic Sans MS" pitchFamily="66" charset="0"/>
              </a:rPr>
              <a:t> has not placed it. </a:t>
            </a:r>
            <a:endParaRPr lang="en-US" sz="3200" b="1" dirty="0" smtClean="0">
              <a:solidFill>
                <a:schemeClr val="bg1">
                  <a:lumMod val="95000"/>
                  <a:lumOff val="5000"/>
                </a:schemeClr>
              </a:solidFill>
              <a:latin typeface="Comic Sans MS" pitchFamily="66" charset="0"/>
            </a:endParaRPr>
          </a:p>
          <a:p>
            <a:pPr marL="0" indent="0">
              <a:buNone/>
            </a:pPr>
            <a:endParaRPr lang="en-US" sz="1600" b="1" dirty="0" smtClean="0">
              <a:solidFill>
                <a:schemeClr val="bg1">
                  <a:lumMod val="95000"/>
                  <a:lumOff val="5000"/>
                </a:schemeClr>
              </a:solidFill>
              <a:latin typeface="Comic Sans MS" pitchFamily="66" charset="0"/>
            </a:endParaRPr>
          </a:p>
          <a:p>
            <a:pPr marL="0" indent="0">
              <a:buNone/>
            </a:pPr>
            <a:r>
              <a:rPr lang="en-US" sz="3200" b="1" dirty="0" smtClean="0">
                <a:solidFill>
                  <a:schemeClr val="bg1">
                    <a:lumMod val="95000"/>
                    <a:lumOff val="5000"/>
                  </a:schemeClr>
                </a:solidFill>
                <a:latin typeface="Comic Sans MS" pitchFamily="66" charset="0"/>
              </a:rPr>
              <a:t>We </a:t>
            </a:r>
            <a:r>
              <a:rPr lang="en-US" sz="3200" b="1" dirty="0">
                <a:solidFill>
                  <a:schemeClr val="bg1">
                    <a:lumMod val="95000"/>
                    <a:lumOff val="5000"/>
                  </a:schemeClr>
                </a:solidFill>
                <a:latin typeface="Comic Sans MS" pitchFamily="66" charset="0"/>
              </a:rPr>
              <a:t>will not go into detail here as </a:t>
            </a:r>
            <a:r>
              <a:rPr lang="en-US" sz="3200" b="1" dirty="0" smtClean="0">
                <a:solidFill>
                  <a:schemeClr val="bg1">
                    <a:lumMod val="95000"/>
                    <a:lumOff val="5000"/>
                  </a:schemeClr>
                </a:solidFill>
                <a:latin typeface="Comic Sans MS" pitchFamily="66" charset="0"/>
              </a:rPr>
              <a:t/>
            </a:r>
            <a:br>
              <a:rPr lang="en-US" sz="3200" b="1" dirty="0" smtClean="0">
                <a:solidFill>
                  <a:schemeClr val="bg1">
                    <a:lumMod val="95000"/>
                    <a:lumOff val="5000"/>
                  </a:schemeClr>
                </a:solidFill>
                <a:latin typeface="Comic Sans MS" pitchFamily="66" charset="0"/>
              </a:rPr>
            </a:br>
            <a:r>
              <a:rPr lang="en-US" sz="3200" b="1" dirty="0" smtClean="0">
                <a:solidFill>
                  <a:schemeClr val="bg1">
                    <a:lumMod val="95000"/>
                    <a:lumOff val="5000"/>
                  </a:schemeClr>
                </a:solidFill>
                <a:latin typeface="Comic Sans MS" pitchFamily="66" charset="0"/>
              </a:rPr>
              <a:t>that </a:t>
            </a:r>
            <a:r>
              <a:rPr lang="en-US" sz="3200" b="1" dirty="0">
                <a:solidFill>
                  <a:schemeClr val="bg1">
                    <a:lumMod val="95000"/>
                    <a:lumOff val="5000"/>
                  </a:schemeClr>
                </a:solidFill>
                <a:latin typeface="Comic Sans MS" pitchFamily="66" charset="0"/>
              </a:rPr>
              <a:t>will be seen in </a:t>
            </a:r>
            <a:r>
              <a:rPr lang="en-US" sz="3200" b="1" dirty="0" smtClean="0">
                <a:solidFill>
                  <a:schemeClr val="bg1">
                    <a:lumMod val="95000"/>
                    <a:lumOff val="5000"/>
                  </a:schemeClr>
                </a:solidFill>
                <a:latin typeface="Comic Sans MS" pitchFamily="66" charset="0"/>
              </a:rPr>
              <a:t>another study </a:t>
            </a:r>
            <a:br>
              <a:rPr lang="en-US" sz="3200" b="1" dirty="0" smtClean="0">
                <a:solidFill>
                  <a:schemeClr val="bg1">
                    <a:lumMod val="95000"/>
                    <a:lumOff val="5000"/>
                  </a:schemeClr>
                </a:solidFill>
                <a:latin typeface="Comic Sans MS" pitchFamily="66" charset="0"/>
              </a:rPr>
            </a:br>
            <a:r>
              <a:rPr lang="en-US" sz="3200" b="1" dirty="0" smtClean="0">
                <a:solidFill>
                  <a:schemeClr val="bg1">
                    <a:lumMod val="95000"/>
                    <a:lumOff val="5000"/>
                  </a:schemeClr>
                </a:solidFill>
                <a:latin typeface="Comic Sans MS" pitchFamily="66" charset="0"/>
              </a:rPr>
              <a:t>on </a:t>
            </a:r>
            <a:r>
              <a:rPr lang="en-US" sz="3200" b="1" dirty="0">
                <a:solidFill>
                  <a:schemeClr val="bg1">
                    <a:lumMod val="95000"/>
                    <a:lumOff val="5000"/>
                  </a:schemeClr>
                </a:solidFill>
                <a:latin typeface="Comic Sans MS" pitchFamily="66" charset="0"/>
              </a:rPr>
              <a:t>Genesis 1</a:t>
            </a:r>
            <a:r>
              <a:rPr lang="en-US" sz="3200" b="1" dirty="0" smtClean="0">
                <a:solidFill>
                  <a:schemeClr val="bg1">
                    <a:lumMod val="95000"/>
                    <a:lumOff val="5000"/>
                  </a:schemeClr>
                </a:solidFill>
                <a:latin typeface="Comic Sans MS" pitchFamily="66" charset="0"/>
              </a:rPr>
              <a:t>.  </a:t>
            </a:r>
            <a:endParaRPr lang="en-US" sz="1000" b="1" dirty="0" smtClean="0">
              <a:solidFill>
                <a:schemeClr val="accent3">
                  <a:lumMod val="75000"/>
                </a:schemeClr>
              </a:solidFill>
              <a:latin typeface="Comic Sans MS" pitchFamily="66" charset="0"/>
            </a:endParaRPr>
          </a:p>
        </p:txBody>
      </p:sp>
    </p:spTree>
    <p:extLst>
      <p:ext uri="{BB962C8B-B14F-4D97-AF65-F5344CB8AC3E}">
        <p14:creationId xmlns:p14="http://schemas.microsoft.com/office/powerpoint/2010/main" val="2489590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670560"/>
          </a:xfrm>
        </p:spPr>
        <p:txBody>
          <a:bodyPr>
            <a:normAutofit/>
            <a:scene3d>
              <a:camera prst="orthographicFront"/>
              <a:lightRig rig="threePt" dir="t"/>
            </a:scene3d>
            <a:sp3d extrusionH="57150">
              <a:bevelT w="38100" h="38100"/>
            </a:sp3d>
          </a:bodyPr>
          <a:lstStyle/>
          <a:p>
            <a:pPr algn="ctr"/>
            <a:r>
              <a:rPr lang="en-US" dirty="0" smtClean="0">
                <a:latin typeface="Arial Rounded MT Bold" pitchFamily="34" charset="0"/>
              </a:rPr>
              <a:t>First  “two”  units  identified</a:t>
            </a:r>
            <a:endParaRPr lang="en-US" dirty="0">
              <a:latin typeface="Arial Rounded MT Bold" pitchFamily="34" charset="0"/>
            </a:endParaRPr>
          </a:p>
        </p:txBody>
      </p:sp>
      <p:sp>
        <p:nvSpPr>
          <p:cNvPr id="2" name="Slide Number Placeholder 1"/>
          <p:cNvSpPr>
            <a:spLocks noGrp="1"/>
          </p:cNvSpPr>
          <p:nvPr>
            <p:ph type="sldNum" sz="quarter" idx="12"/>
          </p:nvPr>
        </p:nvSpPr>
        <p:spPr/>
        <p:txBody>
          <a:bodyPr/>
          <a:lstStyle/>
          <a:p>
            <a:fld id="{F716C96D-555A-4066-BF29-32A5BE0CACF3}" type="slidenum">
              <a:rPr lang="en-US" smtClean="0"/>
              <a:t>8</a:t>
            </a:fld>
            <a:endParaRPr lang="en-US" dirty="0"/>
          </a:p>
        </p:txBody>
      </p:sp>
      <p:sp>
        <p:nvSpPr>
          <p:cNvPr id="3" name="Content Placeholder 2"/>
          <p:cNvSpPr txBox="1">
            <a:spLocks/>
          </p:cNvSpPr>
          <p:nvPr/>
        </p:nvSpPr>
        <p:spPr>
          <a:xfrm>
            <a:off x="340360" y="1021080"/>
            <a:ext cx="8505423" cy="25908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1200" b="1" dirty="0" smtClean="0">
                <a:solidFill>
                  <a:schemeClr val="bg1">
                    <a:lumMod val="95000"/>
                    <a:lumOff val="5000"/>
                  </a:schemeClr>
                </a:solidFill>
              </a:rPr>
              <a:t/>
            </a:r>
            <a:br>
              <a:rPr lang="en-US" sz="1200" b="1" dirty="0" smtClean="0">
                <a:solidFill>
                  <a:schemeClr val="bg1">
                    <a:lumMod val="95000"/>
                    <a:lumOff val="5000"/>
                  </a:schemeClr>
                </a:solidFill>
              </a:rPr>
            </a:br>
            <a:r>
              <a:rPr lang="en-US" sz="2400" b="1" dirty="0" smtClean="0">
                <a:solidFill>
                  <a:schemeClr val="bg1">
                    <a:lumMod val="95000"/>
                    <a:lumOff val="5000"/>
                  </a:schemeClr>
                </a:solidFill>
              </a:rPr>
              <a:t>Let’s examine verse 4 first as it sets the foundation for this interesting word &lt;</a:t>
            </a:r>
            <a:r>
              <a:rPr lang="en-US" sz="2400" b="1" dirty="0" smtClean="0">
                <a:solidFill>
                  <a:schemeClr val="accent6">
                    <a:lumMod val="75000"/>
                  </a:schemeClr>
                </a:solidFill>
                <a:effectLst>
                  <a:outerShdw blurRad="38100" dist="38100" dir="2700000" algn="tl">
                    <a:srgbClr val="000000">
                      <a:alpha val="43137"/>
                    </a:srgbClr>
                  </a:outerShdw>
                </a:effectLst>
              </a:rPr>
              <a:t>ereb</a:t>
            </a:r>
            <a:r>
              <a:rPr lang="en-US" sz="2400" b="1" dirty="0" smtClean="0">
                <a:solidFill>
                  <a:schemeClr val="bg1">
                    <a:lumMod val="95000"/>
                    <a:lumOff val="5000"/>
                  </a:schemeClr>
                </a:solidFill>
              </a:rPr>
              <a:t>&gt;:</a:t>
            </a:r>
          </a:p>
          <a:p>
            <a:pPr marL="1188720" indent="-1188720">
              <a:buNone/>
            </a:pPr>
            <a:r>
              <a:rPr lang="en-US" sz="2800" b="1" dirty="0" smtClean="0">
                <a:solidFill>
                  <a:srgbClr val="66FFFF"/>
                </a:solidFill>
                <a:effectLst>
                  <a:outerShdw blurRad="38100" dist="38100" dir="2700000" algn="tl">
                    <a:srgbClr val="000000">
                      <a:alpha val="43137"/>
                    </a:srgbClr>
                  </a:outerShdw>
                </a:effectLst>
                <a:latin typeface="Georgia" panose="02040502050405020303" pitchFamily="18" charset="0"/>
              </a:rPr>
              <a:t>Gen 1:4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a:t>
            </a:r>
            <a:r>
              <a:rPr lang="en-US" sz="2400" b="1" dirty="0" smtClean="0">
                <a:solidFill>
                  <a:schemeClr val="accent6">
                    <a:lumMod val="40000"/>
                    <a:lumOff val="60000"/>
                  </a:schemeClr>
                </a:solidFill>
                <a:latin typeface="Georgia" panose="02040502050405020303" pitchFamily="18" charset="0"/>
              </a:rPr>
              <a:t> </a:t>
            </a:r>
            <a:r>
              <a:rPr lang="en-US" sz="2400" b="1" dirty="0" smtClean="0">
                <a:solidFill>
                  <a:srgbClr val="0070C0"/>
                </a:solidFill>
                <a:effectLst>
                  <a:outerShdw blurRad="38100" dist="38100" dir="2700000" algn="tl">
                    <a:srgbClr val="000000">
                      <a:alpha val="43137"/>
                    </a:srgbClr>
                  </a:outerShdw>
                </a:effectLst>
                <a:latin typeface="Georgia" panose="02040502050405020303" pitchFamily="18" charset="0"/>
              </a:rPr>
              <a:t>[Yahuah]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saw the light</a:t>
            </a:r>
            <a:r>
              <a:rPr lang="en-US" sz="2400" b="1" baseline="30000" dirty="0">
                <a:solidFill>
                  <a:schemeClr val="bg1">
                    <a:lumMod val="85000"/>
                  </a:schemeClr>
                </a:solidFill>
                <a:effectLst>
                  <a:outerShdw blurRad="38100" dist="38100" dir="2700000" algn="tl">
                    <a:srgbClr val="000000">
                      <a:alpha val="43137"/>
                    </a:srgbClr>
                  </a:outerShdw>
                </a:effectLst>
              </a:rPr>
              <a:t>H216</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that it was good, and God divided between the </a:t>
            </a:r>
            <a:r>
              <a:rPr lang="en-US" sz="2400" b="1" u="sng"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400" b="1" baseline="30000" dirty="0" smtClean="0">
                <a:solidFill>
                  <a:schemeClr val="bg1">
                    <a:lumMod val="85000"/>
                  </a:schemeClr>
                </a:solidFill>
                <a:effectLst>
                  <a:outerShdw blurRad="38100" dist="38100" dir="2700000" algn="tl">
                    <a:srgbClr val="000000">
                      <a:alpha val="43137"/>
                    </a:srgbClr>
                  </a:outerShdw>
                </a:effectLst>
              </a:rPr>
              <a:t>H216</a:t>
            </a:r>
            <a:r>
              <a:rPr lang="en-US" sz="32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b="1" dirty="0" err="1" smtClean="0">
                <a:solidFill>
                  <a:schemeClr val="bg1"/>
                </a:solidFill>
                <a:effectLst>
                  <a:outerShdw blurRad="38100" dist="38100" dir="2700000" algn="tl">
                    <a:srgbClr val="000000">
                      <a:alpha val="43137"/>
                    </a:srgbClr>
                  </a:outerShdw>
                </a:effectLst>
                <a:latin typeface="Georgia" panose="02040502050405020303" pitchFamily="18" charset="0"/>
              </a:rPr>
              <a:t>owr</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b="1" dirty="0" smtClean="0">
                <a:solidFill>
                  <a:schemeClr val="bg1"/>
                </a:solidFill>
                <a:effectLst>
                  <a:outerShdw blurRad="38100" dist="38100" dir="2700000" algn="tl">
                    <a:srgbClr val="000000">
                      <a:alpha val="43137"/>
                    </a:srgbClr>
                  </a:outerShdw>
                </a:effectLst>
                <a:latin typeface="Georgia" panose="02040502050405020303" pitchFamily="18" charset="0"/>
              </a:rPr>
              <a:t> </a:t>
            </a:r>
            <a:r>
              <a:rPr lang="en-US" b="1" dirty="0" smtClean="0">
                <a:solidFill>
                  <a:schemeClr val="accent3">
                    <a:lumMod val="75000"/>
                  </a:schemeClr>
                </a:solidFill>
                <a:effectLst>
                  <a:outerShdw blurRad="38100" dist="38100" dir="2700000" algn="tl">
                    <a:srgbClr val="000000">
                      <a:alpha val="43137"/>
                    </a:srgbClr>
                  </a:outerShdw>
                </a:effectLst>
                <a:latin typeface="Georgia" panose="02040502050405020303" pitchFamily="18" charset="0"/>
              </a:rPr>
              <a:t> </a:t>
            </a:r>
            <a:r>
              <a:rPr lang="en-US" sz="24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the </a:t>
            </a:r>
            <a:r>
              <a:rPr lang="en-US" sz="2400" b="1" u="sng" dirty="0" smtClean="0">
                <a:effectLst>
                  <a:outerShdw blurRad="38100" dist="38100" dir="2700000" algn="tl">
                    <a:srgbClr val="000000">
                      <a:alpha val="43137"/>
                    </a:srgbClr>
                  </a:outerShdw>
                </a:effectLst>
                <a:latin typeface="Georgia" panose="02040502050405020303" pitchFamily="18" charset="0"/>
              </a:rPr>
              <a:t>darkness</a:t>
            </a:r>
            <a:r>
              <a:rPr lang="en-US" sz="2400" b="1" baseline="30000" dirty="0">
                <a:solidFill>
                  <a:schemeClr val="bg1">
                    <a:lumMod val="85000"/>
                  </a:schemeClr>
                </a:solidFill>
                <a:effectLst>
                  <a:outerShdw blurRad="38100" dist="38100" dir="2700000" algn="tl">
                    <a:srgbClr val="000000">
                      <a:alpha val="43137"/>
                    </a:srgbClr>
                  </a:outerShdw>
                </a:effectLst>
              </a:rPr>
              <a:t>H2822</a:t>
            </a:r>
            <a:r>
              <a:rPr lang="en-US" sz="2400" b="1" dirty="0" smtClean="0">
                <a:solidFill>
                  <a:schemeClr val="bg1">
                    <a:lumMod val="85000"/>
                  </a:schemeClr>
                </a:solidFill>
                <a:effectLst>
                  <a:outerShdw blurRad="38100" dist="38100" dir="2700000" algn="tl">
                    <a:srgbClr val="000000">
                      <a:alpha val="43137"/>
                    </a:srgbClr>
                  </a:outerShdw>
                </a:effectLst>
                <a:latin typeface="Georgia" panose="02040502050405020303" pitchFamily="18" charset="0"/>
              </a:rPr>
              <a:t> </a:t>
            </a:r>
            <a:r>
              <a:rPr lang="en-US"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b="1" dirty="0" err="1" smtClean="0">
                <a:effectLst>
                  <a:outerShdw blurRad="38100" dist="38100" dir="2700000" algn="tl">
                    <a:srgbClr val="000000">
                      <a:alpha val="43137"/>
                    </a:srgbClr>
                  </a:outerShdw>
                </a:effectLst>
                <a:latin typeface="Georgia" panose="02040502050405020303" pitchFamily="18" charset="0"/>
              </a:rPr>
              <a:t>choshek</a:t>
            </a:r>
            <a:r>
              <a:rPr lang="en-US"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b="1" dirty="0" smtClean="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 </a:t>
            </a:r>
            <a:endParaRPr lang="en-US" sz="800" b="1" dirty="0" smtClean="0">
              <a:solidFill>
                <a:schemeClr val="accent3">
                  <a:lumMod val="75000"/>
                </a:schemeClr>
              </a:solidFill>
              <a:effectLst>
                <a:outerShdw blurRad="38100" dist="38100" dir="2700000" algn="tl">
                  <a:srgbClr val="000000">
                    <a:alpha val="43137"/>
                  </a:srgbClr>
                </a:outerShdw>
              </a:effectLst>
              <a:latin typeface="Georgia" panose="02040502050405020303" pitchFamily="18" charset="0"/>
            </a:endParaRPr>
          </a:p>
        </p:txBody>
      </p:sp>
      <p:sp>
        <p:nvSpPr>
          <p:cNvPr id="5" name="Title 3"/>
          <p:cNvSpPr txBox="1">
            <a:spLocks/>
          </p:cNvSpPr>
          <p:nvPr/>
        </p:nvSpPr>
        <p:spPr>
          <a:xfrm>
            <a:off x="21071" y="3810000"/>
            <a:ext cx="9144000" cy="2057400"/>
          </a:xfrm>
          <a:prstGeom prst="rect">
            <a:avLst/>
          </a:prstGeom>
        </p:spPr>
        <p:txBody>
          <a:bodyPr vert="horz" lIns="45720" tIns="0" rIns="45720" bIns="0" anchor="b" anchorCtr="0">
            <a:normAutofit lnSpcReduction="10000"/>
            <a:scene3d>
              <a:camera prst="orthographicFront"/>
              <a:lightRig rig="threePt" dir="t"/>
            </a:scene3d>
            <a:sp3d extrusionH="57150">
              <a:bevelT w="38100" h="38100"/>
            </a:sp3d>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dirty="0" smtClean="0">
                <a:latin typeface="Arial Rounded MT Bold" pitchFamily="34" charset="0"/>
              </a:rPr>
              <a:t>The First “2” UNITS are:</a:t>
            </a:r>
          </a:p>
          <a:p>
            <a:pPr algn="ctr"/>
            <a:r>
              <a:rPr lang="en-US" sz="4000" cap="none" dirty="0" smtClean="0">
                <a:solidFill>
                  <a:schemeClr val="accent6">
                    <a:lumMod val="40000"/>
                    <a:lumOff val="60000"/>
                  </a:schemeClr>
                </a:solidFill>
                <a:latin typeface="Arial Rounded MT Bold" pitchFamily="34" charset="0"/>
              </a:rPr>
              <a:t>Light</a:t>
            </a:r>
            <a:r>
              <a:rPr lang="en-US" sz="4000" cap="none" baseline="30000" dirty="0" smtClean="0">
                <a:solidFill>
                  <a:schemeClr val="bg1">
                    <a:lumMod val="85000"/>
                  </a:schemeClr>
                </a:solidFill>
                <a:latin typeface="Arial Rounded MT Bold" pitchFamily="34" charset="0"/>
              </a:rPr>
              <a:t>H216</a:t>
            </a:r>
            <a:r>
              <a:rPr lang="en-US" sz="4800" cap="none" dirty="0" smtClean="0">
                <a:solidFill>
                  <a:schemeClr val="accent6">
                    <a:lumMod val="40000"/>
                    <a:lumOff val="60000"/>
                  </a:schemeClr>
                </a:solidFill>
                <a:latin typeface="Arial Rounded MT Bold" pitchFamily="34" charset="0"/>
              </a:rPr>
              <a:t> </a:t>
            </a:r>
            <a:r>
              <a:rPr lang="en-US" sz="4000" cap="none" dirty="0" smtClean="0">
                <a:solidFill>
                  <a:schemeClr val="accent6">
                    <a:lumMod val="40000"/>
                    <a:lumOff val="60000"/>
                  </a:schemeClr>
                </a:solidFill>
                <a:latin typeface="Arial Rounded MT Bold" pitchFamily="34" charset="0"/>
              </a:rPr>
              <a:t>[</a:t>
            </a:r>
            <a:r>
              <a:rPr lang="en-US" cap="none" dirty="0" err="1" smtClean="0">
                <a:solidFill>
                  <a:schemeClr val="bg1"/>
                </a:solidFill>
                <a:latin typeface="Arial Rounded MT Bold" pitchFamily="34" charset="0"/>
              </a:rPr>
              <a:t>Owr</a:t>
            </a:r>
            <a:r>
              <a:rPr lang="en-US" sz="4000" cap="none" dirty="0" smtClean="0">
                <a:solidFill>
                  <a:schemeClr val="accent6">
                    <a:lumMod val="40000"/>
                    <a:lumOff val="60000"/>
                  </a:schemeClr>
                </a:solidFill>
                <a:latin typeface="Arial Rounded MT Bold" pitchFamily="34" charset="0"/>
              </a:rPr>
              <a:t>]</a:t>
            </a:r>
            <a:r>
              <a:rPr lang="en-US" cap="none" dirty="0" smtClean="0">
                <a:solidFill>
                  <a:schemeClr val="bg1"/>
                </a:solidFill>
                <a:latin typeface="Arial Rounded MT Bold" pitchFamily="34" charset="0"/>
              </a:rPr>
              <a:t> </a:t>
            </a:r>
            <a:br>
              <a:rPr lang="en-US" cap="none" dirty="0" smtClean="0">
                <a:solidFill>
                  <a:schemeClr val="bg1"/>
                </a:solidFill>
                <a:latin typeface="Arial Rounded MT Bold" pitchFamily="34" charset="0"/>
              </a:rPr>
            </a:br>
            <a:r>
              <a:rPr lang="en-US" sz="1900" cap="none" dirty="0" smtClean="0">
                <a:solidFill>
                  <a:schemeClr val="accent3">
                    <a:lumMod val="75000"/>
                  </a:schemeClr>
                </a:solidFill>
                <a:latin typeface="Arial Rounded MT Bold" pitchFamily="34" charset="0"/>
              </a:rPr>
              <a:t> </a:t>
            </a:r>
            <a:endParaRPr lang="en-US" cap="none" dirty="0" smtClean="0">
              <a:solidFill>
                <a:schemeClr val="accent3">
                  <a:lumMod val="75000"/>
                </a:schemeClr>
              </a:solidFill>
              <a:latin typeface="Arial Rounded MT Bold" pitchFamily="34" charset="0"/>
            </a:endParaRPr>
          </a:p>
          <a:p>
            <a:pPr algn="ctr"/>
            <a:r>
              <a:rPr lang="en-US" sz="4000" cap="none" dirty="0" smtClean="0">
                <a:solidFill>
                  <a:schemeClr val="accent6">
                    <a:lumMod val="40000"/>
                    <a:lumOff val="60000"/>
                  </a:schemeClr>
                </a:solidFill>
                <a:latin typeface="Arial Rounded MT Bold" pitchFamily="34" charset="0"/>
              </a:rPr>
              <a:t> </a:t>
            </a:r>
            <a:r>
              <a:rPr lang="en-US" sz="4000" cap="none" dirty="0" smtClean="0">
                <a:solidFill>
                  <a:schemeClr val="tx1"/>
                </a:solidFill>
                <a:latin typeface="Arial Rounded MT Bold" pitchFamily="34" charset="0"/>
              </a:rPr>
              <a:t>Darkness</a:t>
            </a:r>
            <a:r>
              <a:rPr lang="en-US" sz="4000" cap="none" baseline="30000" dirty="0" smtClean="0">
                <a:solidFill>
                  <a:schemeClr val="bg1">
                    <a:lumMod val="85000"/>
                  </a:schemeClr>
                </a:solidFill>
                <a:latin typeface="Arial Rounded MT Bold" pitchFamily="34" charset="0"/>
              </a:rPr>
              <a:t>H2822</a:t>
            </a:r>
            <a:r>
              <a:rPr lang="en-US" sz="4000" cap="none" dirty="0" smtClean="0">
                <a:solidFill>
                  <a:schemeClr val="bg1">
                    <a:lumMod val="85000"/>
                  </a:schemeClr>
                </a:solidFill>
                <a:latin typeface="Arial Rounded MT Bold" pitchFamily="34" charset="0"/>
              </a:rPr>
              <a:t> </a:t>
            </a:r>
            <a:r>
              <a:rPr lang="en-US" cap="none" dirty="0" smtClean="0">
                <a:solidFill>
                  <a:schemeClr val="accent6">
                    <a:lumMod val="40000"/>
                    <a:lumOff val="60000"/>
                  </a:schemeClr>
                </a:solidFill>
                <a:latin typeface="Arial Rounded MT Bold" pitchFamily="34" charset="0"/>
              </a:rPr>
              <a:t>[</a:t>
            </a:r>
            <a:r>
              <a:rPr lang="en-US" cap="none" dirty="0" err="1" smtClean="0">
                <a:solidFill>
                  <a:schemeClr val="tx1"/>
                </a:solidFill>
                <a:latin typeface="Arial Rounded MT Bold" pitchFamily="34" charset="0"/>
              </a:rPr>
              <a:t>Choshek</a:t>
            </a:r>
            <a:r>
              <a:rPr lang="en-US" cap="none" dirty="0" smtClean="0">
                <a:solidFill>
                  <a:schemeClr val="accent6">
                    <a:lumMod val="40000"/>
                    <a:lumOff val="60000"/>
                  </a:schemeClr>
                </a:solidFill>
                <a:latin typeface="Arial Rounded MT Bold" pitchFamily="34" charset="0"/>
              </a:rPr>
              <a:t>]</a:t>
            </a:r>
            <a:endParaRPr lang="en-US" cap="none" dirty="0">
              <a:latin typeface="Arial Rounded MT Bold" pitchFamily="34" charset="0"/>
            </a:endParaRPr>
          </a:p>
        </p:txBody>
      </p:sp>
    </p:spTree>
    <p:extLst>
      <p:ext uri="{BB962C8B-B14F-4D97-AF65-F5344CB8AC3E}">
        <p14:creationId xmlns:p14="http://schemas.microsoft.com/office/powerpoint/2010/main" val="18674188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990600"/>
          </a:xfrm>
        </p:spPr>
        <p:txBody>
          <a:bodyPr>
            <a:normAutofit fontScale="90000"/>
            <a:scene3d>
              <a:camera prst="orthographicFront"/>
              <a:lightRig rig="threePt" dir="t"/>
            </a:scene3d>
            <a:sp3d extrusionH="57150">
              <a:bevelT w="38100" h="38100"/>
            </a:sp3d>
          </a:bodyPr>
          <a:lstStyle/>
          <a:p>
            <a:pPr algn="ctr"/>
            <a:r>
              <a:rPr lang="en-US" dirty="0" smtClean="0">
                <a:latin typeface="Arial Rounded MT Bold" pitchFamily="34" charset="0"/>
              </a:rPr>
              <a:t>Gen 1:5:  First division of </a:t>
            </a:r>
            <a:br>
              <a:rPr lang="en-US" dirty="0" smtClean="0">
                <a:latin typeface="Arial Rounded MT Bold" pitchFamily="34" charset="0"/>
              </a:rPr>
            </a:br>
            <a:r>
              <a:rPr lang="en-US" cap="none" dirty="0" smtClean="0">
                <a:latin typeface="Arial Rounded MT Bold" pitchFamily="34" charset="0"/>
              </a:rPr>
              <a:t>&lt;light</a:t>
            </a:r>
            <a:r>
              <a:rPr lang="en-US" sz="3600" baseline="30000" dirty="0" smtClean="0">
                <a:solidFill>
                  <a:schemeClr val="bg1">
                    <a:lumMod val="85000"/>
                  </a:schemeClr>
                </a:solidFill>
              </a:rPr>
              <a:t>H216</a:t>
            </a:r>
            <a:r>
              <a:rPr lang="en-US" cap="none" dirty="0" smtClean="0">
                <a:latin typeface="Arial Rounded MT Bold" pitchFamily="34" charset="0"/>
              </a:rPr>
              <a:t>&gt; and &lt;darkness</a:t>
            </a:r>
            <a:r>
              <a:rPr lang="en-US" sz="4000" baseline="30000" dirty="0">
                <a:solidFill>
                  <a:schemeClr val="bg1">
                    <a:lumMod val="85000"/>
                  </a:schemeClr>
                </a:solidFill>
              </a:rPr>
              <a:t>H2822</a:t>
            </a:r>
            <a:r>
              <a:rPr lang="en-US" cap="none" dirty="0" smtClean="0">
                <a:latin typeface="Arial Rounded MT Bold" pitchFamily="34" charset="0"/>
              </a:rPr>
              <a:t>&gt;</a:t>
            </a:r>
            <a:endParaRPr lang="en-US" dirty="0">
              <a:latin typeface="Arial Rounded MT Bold" pitchFamily="34" charset="0"/>
            </a:endParaRPr>
          </a:p>
        </p:txBody>
      </p:sp>
      <p:sp>
        <p:nvSpPr>
          <p:cNvPr id="2" name="Slide Number Placeholder 1"/>
          <p:cNvSpPr>
            <a:spLocks noGrp="1"/>
          </p:cNvSpPr>
          <p:nvPr>
            <p:ph type="sldNum" sz="quarter" idx="12"/>
          </p:nvPr>
        </p:nvSpPr>
        <p:spPr/>
        <p:txBody>
          <a:bodyPr/>
          <a:lstStyle/>
          <a:p>
            <a:fld id="{F716C96D-555A-4066-BF29-32A5BE0CACF3}" type="slidenum">
              <a:rPr lang="en-US" smtClean="0"/>
              <a:t>9</a:t>
            </a:fld>
            <a:endParaRPr lang="en-US" dirty="0"/>
          </a:p>
        </p:txBody>
      </p:sp>
      <p:sp>
        <p:nvSpPr>
          <p:cNvPr id="3" name="Content Placeholder 2"/>
          <p:cNvSpPr txBox="1">
            <a:spLocks/>
          </p:cNvSpPr>
          <p:nvPr/>
        </p:nvSpPr>
        <p:spPr>
          <a:xfrm>
            <a:off x="380999" y="1295400"/>
            <a:ext cx="8505423" cy="5105400"/>
          </a:xfrm>
          <a:prstGeom prst="rect">
            <a:avLst/>
          </a:prstGeom>
          <a:solidFill>
            <a:schemeClr val="tx1">
              <a:lumMod val="50000"/>
              <a:lumOff val="50000"/>
              <a:alpha val="29000"/>
            </a:schemeClr>
          </a:solidFill>
          <a:scene3d>
            <a:camera prst="orthographicFront"/>
            <a:lightRig rig="threePt" dir="t"/>
          </a:scene3d>
          <a:sp3d>
            <a:bevelT w="152400" h="50800" prst="softRound"/>
          </a:sp3d>
        </p:spPr>
        <p:txBody>
          <a:bodyPr>
            <a:normAutofit fontScale="85000" lnSpcReduction="20000"/>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1188720" indent="-1188720">
              <a:buFont typeface="Wingdings 2"/>
              <a:buNone/>
            </a:pPr>
            <a:endParaRPr lang="en-US" sz="2400" b="1" dirty="0" smtClean="0">
              <a:solidFill>
                <a:schemeClr val="accent3">
                  <a:lumMod val="75000"/>
                </a:schemeClr>
              </a:solidFill>
              <a:latin typeface="Georgia" panose="02040502050405020303" pitchFamily="18" charset="0"/>
            </a:endParaRPr>
          </a:p>
          <a:p>
            <a:pPr marL="1188720" indent="-1188720">
              <a:buNone/>
            </a:pPr>
            <a:r>
              <a:rPr lang="en-US" sz="3300" b="1" dirty="0">
                <a:solidFill>
                  <a:srgbClr val="66FFFF"/>
                </a:solidFill>
                <a:effectLst>
                  <a:outerShdw blurRad="38100" dist="38100" dir="2700000" algn="tl">
                    <a:srgbClr val="000000">
                      <a:alpha val="43137"/>
                    </a:srgbClr>
                  </a:outerShdw>
                </a:effectLst>
                <a:latin typeface="Georgia" panose="02040502050405020303" pitchFamily="18" charset="0"/>
              </a:rPr>
              <a:t>Gen 1:4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God saw the </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800" b="1" baseline="30000" dirty="0">
                <a:solidFill>
                  <a:schemeClr val="bg1">
                    <a:lumMod val="85000"/>
                  </a:schemeClr>
                </a:solidFill>
                <a:effectLst>
                  <a:outerShdw blurRad="38100" dist="38100" dir="2700000" algn="tl">
                    <a:srgbClr val="000000">
                      <a:alpha val="43137"/>
                    </a:srgbClr>
                  </a:outerShdw>
                </a:effectLst>
              </a:rPr>
              <a:t>H216</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that it was good, </a:t>
            </a: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r>
            <a:b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br>
            <a:r>
              <a:rPr lang="en-US" sz="2800" b="1" dirty="0" smtClean="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God divided between the </a:t>
            </a:r>
            <a:r>
              <a:rPr lang="en-US" sz="2800" b="1" u="sng"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light</a:t>
            </a:r>
            <a:r>
              <a:rPr lang="en-US" sz="2800" b="1" baseline="30000" dirty="0">
                <a:solidFill>
                  <a:schemeClr val="bg1">
                    <a:lumMod val="85000"/>
                  </a:schemeClr>
                </a:solidFill>
                <a:effectLst>
                  <a:outerShdw blurRad="38100" dist="38100" dir="2700000" algn="tl">
                    <a:srgbClr val="000000">
                      <a:alpha val="43137"/>
                    </a:srgbClr>
                  </a:outerShdw>
                </a:effectLst>
              </a:rPr>
              <a:t>H216</a:t>
            </a:r>
            <a:r>
              <a:rPr lang="en-US" sz="33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800" b="1" dirty="0" err="1">
                <a:solidFill>
                  <a:schemeClr val="bg1"/>
                </a:solidFill>
                <a:effectLst>
                  <a:outerShdw blurRad="38100" dist="38100" dir="2700000" algn="tl">
                    <a:srgbClr val="000000">
                      <a:alpha val="43137"/>
                    </a:srgbClr>
                  </a:outerShdw>
                </a:effectLst>
                <a:latin typeface="Georgia" panose="02040502050405020303" pitchFamily="18" charset="0"/>
              </a:rPr>
              <a:t>owr</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800" b="1" dirty="0">
                <a:solidFill>
                  <a:schemeClr val="bg1"/>
                </a:solidFill>
                <a:effectLst>
                  <a:outerShdw blurRad="38100" dist="38100" dir="2700000" algn="tl">
                    <a:srgbClr val="000000">
                      <a:alpha val="43137"/>
                    </a:srgbClr>
                  </a:outerShdw>
                </a:effectLst>
                <a:latin typeface="Georgia" panose="02040502050405020303" pitchFamily="18" charset="0"/>
              </a:rPr>
              <a:t> </a:t>
            </a:r>
            <a:r>
              <a:rPr lang="en-US" sz="2800" b="1" dirty="0">
                <a:solidFill>
                  <a:schemeClr val="accent3">
                    <a:lumMod val="75000"/>
                  </a:schemeClr>
                </a:solidFill>
                <a:effectLst>
                  <a:outerShdw blurRad="38100" dist="38100" dir="2700000" algn="tl">
                    <a:srgbClr val="000000">
                      <a:alpha val="43137"/>
                    </a:srgbClr>
                  </a:outerShdw>
                </a:effectLst>
                <a:latin typeface="Georgia" panose="02040502050405020303" pitchFamily="18" charset="0"/>
              </a:rPr>
              <a:t>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and the </a:t>
            </a:r>
            <a:r>
              <a:rPr lang="en-US" sz="2800" b="1" u="sng" dirty="0" smtClean="0">
                <a:effectLst>
                  <a:outerShdw blurRad="38100" dist="38100" dir="2700000" algn="tl">
                    <a:srgbClr val="000000">
                      <a:alpha val="43137"/>
                    </a:srgbClr>
                  </a:outerShdw>
                </a:effectLst>
                <a:latin typeface="Georgia" panose="02040502050405020303" pitchFamily="18" charset="0"/>
              </a:rPr>
              <a:t>darkness</a:t>
            </a:r>
            <a:r>
              <a:rPr lang="en-US" sz="2800" b="1" baseline="30000" dirty="0" smtClean="0">
                <a:solidFill>
                  <a:schemeClr val="bg1">
                    <a:lumMod val="85000"/>
                  </a:schemeClr>
                </a:solidFill>
                <a:effectLst>
                  <a:outerShdw blurRad="38100" dist="38100" dir="2700000" algn="tl">
                    <a:srgbClr val="000000">
                      <a:alpha val="43137"/>
                    </a:srgbClr>
                  </a:outerShdw>
                </a:effectLst>
              </a:rPr>
              <a:t>H2822</a:t>
            </a:r>
            <a:r>
              <a:rPr lang="en-US" sz="2800" b="1" dirty="0" smtClean="0">
                <a:solidFill>
                  <a:schemeClr val="bg1">
                    <a:lumMod val="85000"/>
                  </a:schemeClr>
                </a:solidFill>
                <a:effectLst>
                  <a:outerShdw blurRad="38100" dist="38100" dir="2700000" algn="tl">
                    <a:srgbClr val="000000">
                      <a:alpha val="43137"/>
                    </a:srgbClr>
                  </a:outerShdw>
                </a:effectLst>
                <a:latin typeface="Georgia" panose="02040502050405020303" pitchFamily="18" charset="0"/>
              </a:rPr>
              <a:t> </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800" b="1" dirty="0" err="1">
                <a:effectLst>
                  <a:outerShdw blurRad="38100" dist="38100" dir="2700000" algn="tl">
                    <a:srgbClr val="000000">
                      <a:alpha val="43137"/>
                    </a:srgbClr>
                  </a:outerShdw>
                </a:effectLst>
                <a:latin typeface="Georgia" panose="02040502050405020303" pitchFamily="18" charset="0"/>
              </a:rPr>
              <a:t>choshek</a:t>
            </a:r>
            <a:r>
              <a:rPr lang="en-US" sz="2800" b="1" dirty="0">
                <a:solidFill>
                  <a:schemeClr val="accent6">
                    <a:lumMod val="40000"/>
                    <a:lumOff val="60000"/>
                  </a:schemeClr>
                </a:solidFill>
                <a:effectLst>
                  <a:outerShdw blurRad="38100" dist="38100" dir="2700000" algn="tl">
                    <a:srgbClr val="000000">
                      <a:alpha val="43137"/>
                    </a:srgbClr>
                  </a:outerShdw>
                </a:effectLst>
                <a:latin typeface="Georgia" panose="02040502050405020303" pitchFamily="18" charset="0"/>
              </a:rPr>
              <a:t>].</a:t>
            </a:r>
            <a:r>
              <a:rPr lang="en-US" sz="2800" b="1" dirty="0">
                <a:solidFill>
                  <a:schemeClr val="accent1">
                    <a:lumMod val="75000"/>
                  </a:schemeClr>
                </a:solidFill>
                <a:effectLst>
                  <a:outerShdw blurRad="38100" dist="38100" dir="2700000" algn="tl">
                    <a:srgbClr val="000000">
                      <a:alpha val="43137"/>
                    </a:srgbClr>
                  </a:outerShdw>
                </a:effectLst>
                <a:latin typeface="Georgia" panose="02040502050405020303" pitchFamily="18" charset="0"/>
              </a:rPr>
              <a:t> </a:t>
            </a:r>
          </a:p>
          <a:p>
            <a:pPr marL="0" indent="0">
              <a:buFont typeface="Wingdings 2"/>
              <a:buNone/>
            </a:pPr>
            <a:endParaRPr lang="en-US" sz="3200" b="1" dirty="0" smtClean="0">
              <a:solidFill>
                <a:schemeClr val="bg1">
                  <a:lumMod val="95000"/>
                  <a:lumOff val="5000"/>
                </a:schemeClr>
              </a:solidFill>
              <a:effectLst>
                <a:outerShdw blurRad="38100" dist="38100" dir="2700000" algn="tl">
                  <a:srgbClr val="000000">
                    <a:alpha val="43137"/>
                  </a:srgbClr>
                </a:outerShdw>
              </a:effectLst>
            </a:endParaRPr>
          </a:p>
          <a:p>
            <a:pPr marL="0" indent="0" algn="ctr">
              <a:buFont typeface="Wingdings 2"/>
              <a:buNone/>
            </a:pPr>
            <a:r>
              <a:rPr lang="en-US" sz="3200" b="1" dirty="0" smtClean="0">
                <a:solidFill>
                  <a:schemeClr val="bg1">
                    <a:lumMod val="95000"/>
                    <a:lumOff val="5000"/>
                  </a:schemeClr>
                </a:solidFill>
                <a:effectLst>
                  <a:outerShdw blurRad="38100" dist="38100" dir="2700000" algn="tl">
                    <a:srgbClr val="000000">
                      <a:alpha val="43137"/>
                    </a:srgbClr>
                  </a:outerShdw>
                </a:effectLst>
              </a:rPr>
              <a:t>Note</a:t>
            </a:r>
            <a:r>
              <a:rPr lang="en-US" sz="3200" b="1" dirty="0" smtClean="0">
                <a:solidFill>
                  <a:schemeClr val="bg1">
                    <a:lumMod val="95000"/>
                    <a:lumOff val="5000"/>
                  </a:schemeClr>
                </a:solidFill>
              </a:rPr>
              <a:t> </a:t>
            </a:r>
            <a:r>
              <a:rPr lang="en-US" sz="3200" b="1" dirty="0" smtClean="0">
                <a:solidFill>
                  <a:schemeClr val="bg1">
                    <a:lumMod val="95000"/>
                    <a:lumOff val="5000"/>
                  </a:schemeClr>
                </a:solidFill>
                <a:effectLst>
                  <a:outerShdw blurRad="38100" dist="38100" dir="2700000" algn="tl">
                    <a:srgbClr val="000000">
                      <a:alpha val="43137"/>
                    </a:srgbClr>
                  </a:outerShdw>
                </a:effectLst>
              </a:rPr>
              <a:t>carefully that </a:t>
            </a:r>
            <a:r>
              <a:rPr lang="en-US" sz="3200" b="1" dirty="0" smtClean="0">
                <a:solidFill>
                  <a:srgbClr val="66FFFF"/>
                </a:solidFill>
                <a:effectLst>
                  <a:outerShdw blurRad="38100" dist="38100" dir="2700000" algn="tl">
                    <a:srgbClr val="000000">
                      <a:alpha val="43137"/>
                    </a:srgbClr>
                  </a:outerShdw>
                </a:effectLst>
              </a:rPr>
              <a:t>Yahuah</a:t>
            </a:r>
            <a:r>
              <a:rPr lang="en-US" sz="3200" b="1" dirty="0" smtClean="0">
                <a:solidFill>
                  <a:schemeClr val="bg1">
                    <a:lumMod val="95000"/>
                    <a:lumOff val="5000"/>
                  </a:schemeClr>
                </a:solidFill>
                <a:effectLst>
                  <a:outerShdw blurRad="38100" dist="38100" dir="2700000" algn="tl">
                    <a:srgbClr val="000000">
                      <a:alpha val="43137"/>
                    </a:srgbClr>
                  </a:outerShdw>
                </a:effectLst>
              </a:rPr>
              <a:t> divided the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bg1">
                    <a:lumMod val="95000"/>
                    <a:lumOff val="5000"/>
                  </a:schemeClr>
                </a:solidFill>
                <a:effectLst>
                  <a:outerShdw blurRad="38100" dist="38100" dir="2700000" algn="tl">
                    <a:srgbClr val="000000">
                      <a:alpha val="43137"/>
                    </a:srgbClr>
                  </a:outerShdw>
                </a:effectLst>
              </a:rPr>
              <a:t>light (</a:t>
            </a:r>
            <a:r>
              <a:rPr lang="en-US" sz="3200" b="1" dirty="0" err="1" smtClean="0">
                <a:solidFill>
                  <a:schemeClr val="bg1"/>
                </a:solidFill>
                <a:effectLst>
                  <a:outerShdw blurRad="38100" dist="38100" dir="2700000" algn="tl">
                    <a:srgbClr val="000000">
                      <a:alpha val="43137"/>
                    </a:srgbClr>
                  </a:outerShdw>
                </a:effectLst>
              </a:rPr>
              <a:t>owr</a:t>
            </a:r>
            <a:r>
              <a:rPr lang="en-US" sz="3200" b="1" dirty="0" smtClean="0">
                <a:solidFill>
                  <a:schemeClr val="bg1">
                    <a:lumMod val="95000"/>
                    <a:lumOff val="5000"/>
                  </a:schemeClr>
                </a:solidFill>
                <a:effectLst>
                  <a:outerShdw blurRad="38100" dist="38100" dir="2700000" algn="tl">
                    <a:srgbClr val="000000">
                      <a:alpha val="43137"/>
                    </a:srgbClr>
                  </a:outerShdw>
                </a:effectLst>
              </a:rPr>
              <a:t>) and the darkness (</a:t>
            </a:r>
            <a:r>
              <a:rPr lang="en-US" sz="3200" b="1" dirty="0" err="1" smtClean="0">
                <a:effectLst>
                  <a:outerShdw blurRad="38100" dist="38100" dir="2700000" algn="tl">
                    <a:srgbClr val="000000">
                      <a:alpha val="43137"/>
                    </a:srgbClr>
                  </a:outerShdw>
                </a:effectLst>
              </a:rPr>
              <a:t>choshek</a:t>
            </a:r>
            <a:r>
              <a:rPr lang="en-US" sz="3200" b="1" dirty="0" smtClean="0">
                <a:solidFill>
                  <a:schemeClr val="bg1">
                    <a:lumMod val="95000"/>
                    <a:lumOff val="5000"/>
                  </a:schemeClr>
                </a:solidFill>
                <a:effectLst>
                  <a:outerShdw blurRad="38100" dist="38100" dir="2700000" algn="tl">
                    <a:srgbClr val="000000">
                      <a:alpha val="43137"/>
                    </a:srgbClr>
                  </a:outerShdw>
                </a:effectLst>
              </a:rPr>
              <a:t>).</a:t>
            </a:r>
          </a:p>
          <a:p>
            <a:pPr marL="0" indent="0">
              <a:buNone/>
            </a:pPr>
            <a:endParaRPr lang="en-US" sz="3200" b="1" dirty="0">
              <a:solidFill>
                <a:schemeClr val="bg1">
                  <a:lumMod val="95000"/>
                  <a:lumOff val="5000"/>
                </a:schemeClr>
              </a:solidFill>
              <a:effectLst>
                <a:outerShdw blurRad="38100" dist="38100" dir="2700000" algn="tl">
                  <a:srgbClr val="000000">
                    <a:alpha val="43137"/>
                  </a:srgbClr>
                </a:outerShdw>
              </a:effectLst>
            </a:endParaRPr>
          </a:p>
          <a:p>
            <a:pPr>
              <a:buFont typeface="Wingdings" pitchFamily="2" charset="2"/>
              <a:buChar char="Ø"/>
            </a:pPr>
            <a:r>
              <a:rPr lang="en-US" sz="3200" b="1" dirty="0" smtClean="0">
                <a:solidFill>
                  <a:schemeClr val="bg1">
                    <a:lumMod val="95000"/>
                    <a:lumOff val="5000"/>
                  </a:schemeClr>
                </a:solidFill>
                <a:effectLst>
                  <a:outerShdw blurRad="38100" dist="38100" dir="2700000" algn="tl">
                    <a:srgbClr val="000000">
                      <a:alpha val="43137"/>
                    </a:srgbClr>
                  </a:outerShdw>
                </a:effectLst>
              </a:rPr>
              <a:t>This </a:t>
            </a:r>
            <a:r>
              <a:rPr lang="en-US" sz="3200" b="1" dirty="0">
                <a:solidFill>
                  <a:schemeClr val="bg1">
                    <a:lumMod val="95000"/>
                    <a:lumOff val="5000"/>
                  </a:schemeClr>
                </a:solidFill>
                <a:effectLst>
                  <a:outerShdw blurRad="38100" dist="38100" dir="2700000" algn="tl">
                    <a:srgbClr val="000000">
                      <a:alpha val="43137"/>
                    </a:srgbClr>
                  </a:outerShdw>
                </a:effectLst>
              </a:rPr>
              <a:t>(</a:t>
            </a:r>
            <a:r>
              <a:rPr lang="en-US" sz="3200" b="1" dirty="0" err="1">
                <a:effectLst>
                  <a:outerShdw blurRad="38100" dist="38100" dir="2700000" algn="tl">
                    <a:srgbClr val="000000">
                      <a:alpha val="43137"/>
                    </a:srgbClr>
                  </a:outerShdw>
                </a:effectLst>
              </a:rPr>
              <a:t>choshek</a:t>
            </a:r>
            <a:r>
              <a:rPr lang="en-US" sz="3200" b="1" dirty="0" smtClean="0">
                <a:solidFill>
                  <a:schemeClr val="bg1">
                    <a:lumMod val="95000"/>
                    <a:lumOff val="5000"/>
                  </a:schemeClr>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darkness</a:t>
            </a:r>
            <a:r>
              <a:rPr lang="en-US" sz="3200" b="1" baseline="30000" dirty="0" smtClean="0">
                <a:solidFill>
                  <a:schemeClr val="bg1">
                    <a:lumMod val="85000"/>
                  </a:schemeClr>
                </a:solidFill>
                <a:effectLst>
                  <a:outerShdw blurRad="38100" dist="38100" dir="2700000" algn="tl">
                    <a:srgbClr val="000000">
                      <a:alpha val="43137"/>
                    </a:srgbClr>
                  </a:outerShdw>
                </a:effectLst>
              </a:rPr>
              <a:t>H2822</a:t>
            </a:r>
            <a:r>
              <a:rPr lang="en-US" sz="3200" b="1" dirty="0" smtClean="0">
                <a:solidFill>
                  <a:schemeClr val="bg1">
                    <a:lumMod val="95000"/>
                    <a:lumOff val="5000"/>
                  </a:schemeClr>
                </a:solidFill>
                <a:effectLst>
                  <a:outerShdw blurRad="38100" dist="38100" dir="2700000" algn="tl">
                    <a:srgbClr val="000000">
                      <a:alpha val="43137"/>
                    </a:srgbClr>
                  </a:outerShdw>
                </a:effectLst>
              </a:rPr>
              <a:t> is first mentioned in Gen 1:2.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bg1">
                    <a:lumMod val="95000"/>
                    <a:lumOff val="5000"/>
                  </a:schemeClr>
                </a:solidFill>
                <a:effectLst>
                  <a:outerShdw blurRad="38100" dist="38100" dir="2700000" algn="tl">
                    <a:srgbClr val="000000">
                      <a:alpha val="43137"/>
                    </a:srgbClr>
                  </a:outerShdw>
                </a:effectLst>
              </a:rPr>
              <a:t/>
            </a:r>
            <a:br>
              <a:rPr lang="en-US" sz="3200" b="1" dirty="0" smtClean="0">
                <a:solidFill>
                  <a:schemeClr val="bg1">
                    <a:lumMod val="95000"/>
                    <a:lumOff val="5000"/>
                  </a:schemeClr>
                </a:solidFill>
                <a:effectLst>
                  <a:outerShdw blurRad="38100" dist="38100" dir="2700000" algn="tl">
                    <a:srgbClr val="000000">
                      <a:alpha val="43137"/>
                    </a:srgbClr>
                  </a:outerShdw>
                </a:effectLst>
              </a:rPr>
            </a:br>
            <a:r>
              <a:rPr lang="en-US" sz="3200" b="1" dirty="0" smtClean="0">
                <a:solidFill>
                  <a:schemeClr val="bg1">
                    <a:lumMod val="95000"/>
                    <a:lumOff val="5000"/>
                  </a:schemeClr>
                </a:solidFill>
                <a:effectLst>
                  <a:outerShdw blurRad="38100" dist="38100" dir="2700000" algn="tl">
                    <a:srgbClr val="000000">
                      <a:alpha val="43137"/>
                    </a:srgbClr>
                  </a:outerShdw>
                </a:effectLst>
              </a:rPr>
              <a:t>(It is an </a:t>
            </a:r>
            <a:r>
              <a:rPr lang="en-US" sz="3200" b="1" dirty="0" smtClean="0">
                <a:effectLst>
                  <a:outerShdw blurRad="38100" dist="38100" dir="2700000" algn="tl">
                    <a:srgbClr val="000000">
                      <a:alpha val="43137"/>
                    </a:srgbClr>
                  </a:outerShdw>
                </a:effectLst>
              </a:rPr>
              <a:t>“evil </a:t>
            </a:r>
            <a:r>
              <a:rPr lang="en-US" sz="3200" b="1" dirty="0">
                <a:effectLst>
                  <a:outerShdw blurRad="38100" dist="38100" dir="2700000" algn="tl">
                    <a:srgbClr val="000000">
                      <a:alpha val="43137"/>
                    </a:srgbClr>
                  </a:outerShdw>
                </a:effectLst>
              </a:rPr>
              <a:t>contaminated </a:t>
            </a:r>
            <a:r>
              <a:rPr lang="en-US" sz="3200" b="1" dirty="0" smtClean="0">
                <a:effectLst>
                  <a:outerShdw blurRad="38100" dist="38100" dir="2700000" algn="tl">
                    <a:srgbClr val="000000">
                      <a:alpha val="43137"/>
                    </a:srgbClr>
                  </a:outerShdw>
                </a:effectLst>
              </a:rPr>
              <a:t>atmosphere” </a:t>
            </a:r>
            <a:r>
              <a:rPr lang="en-US" sz="3200" b="1" dirty="0" smtClean="0">
                <a:solidFill>
                  <a:schemeClr val="bg1">
                    <a:lumMod val="95000"/>
                    <a:lumOff val="5000"/>
                  </a:schemeClr>
                </a:solidFill>
                <a:effectLst>
                  <a:outerShdw blurRad="38100" dist="38100" dir="2700000" algn="tl">
                    <a:srgbClr val="000000">
                      <a:alpha val="43137"/>
                    </a:srgbClr>
                  </a:outerShdw>
                </a:effectLst>
              </a:rPr>
              <a:t>that resulted from a very momentous event to be discussed later.)  </a:t>
            </a:r>
          </a:p>
        </p:txBody>
      </p:sp>
    </p:spTree>
    <p:extLst>
      <p:ext uri="{BB962C8B-B14F-4D97-AF65-F5344CB8AC3E}">
        <p14:creationId xmlns:p14="http://schemas.microsoft.com/office/powerpoint/2010/main" val="4104245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8738</TotalTime>
  <Words>1303</Words>
  <Application>Microsoft Office PowerPoint</Application>
  <PresentationFormat>On-screen Show (4:3)</PresentationFormat>
  <Paragraphs>255</Paragraphs>
  <Slides>34</Slides>
  <Notes>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Opulent</vt:lpstr>
      <vt:lpstr>PowerPoint Presentation</vt:lpstr>
      <vt:lpstr>Are  you ready  for the  next paradigm shift  about evening?</vt:lpstr>
      <vt:lpstr>PowerPoint Presentation</vt:lpstr>
      <vt:lpstr>PowerPoint Presentation</vt:lpstr>
      <vt:lpstr>Comparisons of Hebrew Letters</vt:lpstr>
      <vt:lpstr>The “UNITS” on Day 1 of Creation</vt:lpstr>
      <vt:lpstr>First mention of &lt;ereb&gt; in Genesis</vt:lpstr>
      <vt:lpstr>First  “two”  units  identified</vt:lpstr>
      <vt:lpstr>Gen 1:5:  First division of  &lt;lightH216&gt; and &lt;darknessH2822&gt;</vt:lpstr>
      <vt:lpstr>&lt;darkness&gt; GIVEN ANOTHER DEFINITION</vt:lpstr>
      <vt:lpstr>3rd UNIT BROUGHT FORTH</vt:lpstr>
      <vt:lpstr>GEN 1:5b:  4th &amp; 5th UNITS GIVEN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truth passes through three stages:  First:  it is ridiculed;  Second:  it is violently opposed, and  Third:  it is accepted as self-evident.  Arthur Schopenhauer – Philosopher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Rae</cp:lastModifiedBy>
  <cp:revision>366</cp:revision>
  <cp:lastPrinted>2018-01-28T19:29:07Z</cp:lastPrinted>
  <dcterms:created xsi:type="dcterms:W3CDTF">2016-03-09T19:11:14Z</dcterms:created>
  <dcterms:modified xsi:type="dcterms:W3CDTF">2018-01-28T19:32:30Z</dcterms:modified>
</cp:coreProperties>
</file>